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"/>
  </p:notesMasterIdLst>
  <p:handoutMasterIdLst>
    <p:handoutMasterId r:id="rId18"/>
  </p:handoutMasterIdLst>
  <p:sldIdLst>
    <p:sldId id="289" r:id="rId2"/>
    <p:sldId id="288" r:id="rId3"/>
    <p:sldId id="281" r:id="rId4"/>
    <p:sldId id="290" r:id="rId5"/>
    <p:sldId id="291" r:id="rId6"/>
    <p:sldId id="30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</p:sldIdLst>
  <p:sldSz cx="6858000" cy="9906000" type="A4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5AED7"/>
    <a:srgbClr val="6F9FCF"/>
    <a:srgbClr val="003366"/>
    <a:srgbClr val="336699"/>
    <a:srgbClr val="0099CC"/>
    <a:srgbClr val="9FDF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3665" autoAdjust="0"/>
    <p:restoredTop sz="94660" autoAdjust="0"/>
  </p:normalViewPr>
  <p:slideViewPr>
    <p:cSldViewPr snapToGrid="0">
      <p:cViewPr>
        <p:scale>
          <a:sx n="80" d="100"/>
          <a:sy n="80" d="100"/>
        </p:scale>
        <p:origin x="-2850" y="-114"/>
      </p:cViewPr>
      <p:guideLst>
        <p:guide orient="horz" pos="3120"/>
        <p:guide orient="horz" pos="3290"/>
        <p:guide orient="horz" pos="5048"/>
        <p:guide orient="horz" pos="1"/>
        <p:guide orient="horz" pos="4027"/>
        <p:guide orient="horz" pos="2099"/>
        <p:guide orient="horz" pos="58"/>
        <p:guide orient="horz" pos="534"/>
        <p:guide pos="4258"/>
        <p:guide pos="245"/>
        <p:guide pos="26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92171838" cy="921718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3C08DB-0888-4152-8B92-364D4DEAE2A4}" type="datetimeFigureOut">
              <a:rPr lang="ko-KR" altLang="en-US" smtClean="0"/>
              <a:pPr/>
              <a:t>2014-02-17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69730-DAD1-4445-A536-8D0259F1392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25" tIns="45662" rIns="91325" bIns="45662" numCol="1" anchor="t" anchorCtr="0" compatLnSpc="1">
            <a:prstTxWarp prst="textNoShape">
              <a:avLst/>
            </a:prstTxWarp>
          </a:bodyPr>
          <a:lstStyle>
            <a:lvl1pPr defTabSz="91317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25" tIns="45662" rIns="91325" bIns="45662" numCol="1" anchor="t" anchorCtr="0" compatLnSpc="1">
            <a:prstTxWarp prst="textNoShape">
              <a:avLst/>
            </a:prstTxWarp>
          </a:bodyPr>
          <a:lstStyle>
            <a:lvl1pPr algn="r" defTabSz="91317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11375" y="746125"/>
            <a:ext cx="2576513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1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6463"/>
            <a:ext cx="5435600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25" tIns="45662" rIns="91325" bIns="456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321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25" tIns="45662" rIns="91325" bIns="45662" numCol="1" anchor="b" anchorCtr="0" compatLnSpc="1">
            <a:prstTxWarp prst="textNoShape">
              <a:avLst/>
            </a:prstTxWarp>
          </a:bodyPr>
          <a:lstStyle>
            <a:lvl1pPr defTabSz="91317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21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25" tIns="45662" rIns="91325" bIns="45662" numCol="1" anchor="b" anchorCtr="0" compatLnSpc="1">
            <a:prstTxWarp prst="textNoShape">
              <a:avLst/>
            </a:prstTxWarp>
          </a:bodyPr>
          <a:lstStyle>
            <a:lvl1pPr algn="r" defTabSz="91317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D1F1BCC-10CB-4F4C-AC18-51EB3DF7F8D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111375" y="746125"/>
            <a:ext cx="2574925" cy="3721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708"/>
            <a:ext cx="5829300" cy="2123942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020308"/>
            <a:ext cx="1600200" cy="68791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020308"/>
            <a:ext cx="2171700" cy="68791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020308"/>
            <a:ext cx="1600200" cy="68791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A774A48-96B5-402D-92CC-FE73FC7E8AB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직사각형 36"/>
          <p:cNvSpPr/>
          <p:nvPr/>
        </p:nvSpPr>
        <p:spPr bwMode="auto">
          <a:xfrm>
            <a:off x="3541866" y="9621078"/>
            <a:ext cx="2496984" cy="2584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50" b="1" kern="0" spc="50" dirty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33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/>
                <a:ea typeface="HY헤드라인M"/>
              </a:rPr>
              <a:t>기술개발사업 온라인 구매지원시스템 </a:t>
            </a:r>
          </a:p>
        </p:txBody>
      </p:sp>
      <p:sp>
        <p:nvSpPr>
          <p:cNvPr id="10" name="대각선 방향의 모서리가 잘린 사각형 9"/>
          <p:cNvSpPr/>
          <p:nvPr/>
        </p:nvSpPr>
        <p:spPr bwMode="auto">
          <a:xfrm>
            <a:off x="6296025" y="9117013"/>
            <a:ext cx="574675" cy="809625"/>
          </a:xfrm>
          <a:prstGeom prst="snip2DiagRect">
            <a:avLst/>
          </a:prstGeom>
          <a:blipFill>
            <a:blip r:embed="rId5" cstate="print"/>
            <a:stretch>
              <a:fillRect/>
            </a:stretch>
          </a:blip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6026150" y="9440863"/>
            <a:ext cx="831850" cy="488950"/>
          </a:xfrm>
          <a:prstGeom prst="roundRect">
            <a:avLst>
              <a:gd name="adj" fmla="val 31759"/>
            </a:avLst>
          </a:prstGeom>
          <a:blipFill>
            <a:blip r:embed="rId5" cstate="print"/>
            <a:stretch>
              <a:fillRect/>
            </a:stretch>
          </a:blip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029" name="Picture 5" descr="C:\Users\WJLEE\Desktop\그림6.jpg"/>
          <p:cNvPicPr>
            <a:picLocks noChangeAspect="1" noChangeArrowheads="1"/>
          </p:cNvPicPr>
          <p:nvPr/>
        </p:nvPicPr>
        <p:blipFill>
          <a:blip r:embed="rId6" cstate="print"/>
          <a:srcRect t="102" r="157" b="188"/>
          <a:stretch>
            <a:fillRect/>
          </a:stretch>
        </p:blipFill>
        <p:spPr bwMode="auto">
          <a:xfrm>
            <a:off x="188913" y="1588"/>
            <a:ext cx="6675437" cy="958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ctangle 38"/>
          <p:cNvSpPr txBox="1">
            <a:spLocks noChangeArrowheads="1"/>
          </p:cNvSpPr>
          <p:nvPr/>
        </p:nvSpPr>
        <p:spPr bwMode="auto">
          <a:xfrm>
            <a:off x="6026150" y="9593263"/>
            <a:ext cx="8096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/>
          <a:lstStyle>
            <a:lvl1pPr algn="ctr">
              <a:defRPr sz="1400" b="1">
                <a:solidFill>
                  <a:schemeClr val="bg1"/>
                </a:solidFill>
                <a:latin typeface="+mj-lt"/>
                <a:ea typeface="DFKai-SB" pitchFamily="65" charset="-120"/>
                <a:cs typeface="Arial Unicode MS" pitchFamily="50" charset="-127"/>
              </a:defRPr>
            </a:lvl1pPr>
          </a:lstStyle>
          <a:p>
            <a:pPr>
              <a:defRPr/>
            </a:pPr>
            <a:r>
              <a:rPr lang="en-US" altLang="ko-KR" b="0" dirty="0" smtClean="0"/>
              <a:t> </a:t>
            </a:r>
            <a:fld id="{C8030DEF-BE8B-4B98-9423-5517F0781B8B}" type="slidenum">
              <a:rPr lang="en-US" altLang="ko-KR" b="0" smtClean="0"/>
              <a:pPr>
                <a:defRPr/>
              </a:pPr>
              <a:t>‹#›</a:t>
            </a:fld>
            <a:endParaRPr lang="en-US" altLang="ko-KR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</p:sldLayoutIdLst>
  <p:hf hdr="0" ftr="0" dt="0"/>
  <p:txStyles>
    <p:titleStyle>
      <a:lvl1pPr algn="l" rtl="0" eaLnBrk="0" fontAlgn="base" latinLnBrk="1" hangingPunct="0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2pPr>
      <a:lvl3pPr algn="l" rtl="0" eaLnBrk="0" fontAlgn="base" latinLnBrk="1" hangingPunct="0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3pPr>
      <a:lvl4pPr algn="l" rtl="0" eaLnBrk="0" fontAlgn="base" latinLnBrk="1" hangingPunct="0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4pPr>
      <a:lvl5pPr algn="l" rtl="0" eaLnBrk="0" fontAlgn="base" latinLnBrk="1" hangingPunct="0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5pPr>
      <a:lvl6pPr marL="457200" algn="l" rtl="0" fontAlgn="base" latinLnBrk="1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6pPr>
      <a:lvl7pPr marL="914400" algn="l" rtl="0" fontAlgn="base" latinLnBrk="1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7pPr>
      <a:lvl8pPr marL="1371600" algn="l" rtl="0" fontAlgn="base" latinLnBrk="1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8pPr>
      <a:lvl9pPr marL="1828800" algn="l" rtl="0" fontAlgn="base" latinLnBrk="1">
        <a:lnSpc>
          <a:spcPct val="145000"/>
        </a:lnSpc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just" rtl="0" eaLnBrk="0" fontAlgn="ctr" latinLnBrk="1" hangingPunct="0">
        <a:lnSpc>
          <a:spcPct val="120000"/>
        </a:lnSpc>
        <a:spcBef>
          <a:spcPct val="0"/>
        </a:spcBef>
        <a:spcAft>
          <a:spcPct val="40000"/>
        </a:spcAft>
        <a:buChar char="•"/>
        <a:defRPr kumimoji="1" sz="1200">
          <a:solidFill>
            <a:schemeClr val="tx1"/>
          </a:solidFill>
          <a:latin typeface="+mj-lt"/>
          <a:ea typeface="+mn-ea"/>
          <a:cs typeface="+mn-cs"/>
        </a:defRPr>
      </a:lvl1pPr>
      <a:lvl2pPr marL="180975" indent="-179388" algn="just" rtl="0" eaLnBrk="0" fontAlgn="ctr" latinLnBrk="1" hangingPunct="0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Font typeface="Wingdings 2" pitchFamily="18" charset="2"/>
        <a:buChar char="©"/>
        <a:defRPr kumimoji="1" sz="1200">
          <a:solidFill>
            <a:schemeClr val="tx1"/>
          </a:solidFill>
          <a:latin typeface="+mj-lt"/>
          <a:ea typeface="+mn-ea"/>
        </a:defRPr>
      </a:lvl2pPr>
      <a:lvl3pPr marL="428625" indent="-209550" algn="just" rtl="0" eaLnBrk="0" fontAlgn="ctr" latinLnBrk="1" hangingPunct="0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SzPct val="90000"/>
        <a:buFont typeface="Wingdings 2" pitchFamily="18" charset="2"/>
        <a:buChar char="³"/>
        <a:defRPr kumimoji="1" sz="1200">
          <a:solidFill>
            <a:schemeClr val="tx1"/>
          </a:solidFill>
          <a:latin typeface="+mj-lt"/>
          <a:ea typeface="+mn-ea"/>
        </a:defRPr>
      </a:lvl3pPr>
      <a:lvl4pPr marL="676275" indent="-211138" algn="just" rtl="0" eaLnBrk="0" fontAlgn="ctr" latinLnBrk="1" hangingPunct="0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Font typeface="Wingdings" pitchFamily="2" charset="2"/>
        <a:buChar char="v"/>
        <a:defRPr kumimoji="1" sz="1200">
          <a:solidFill>
            <a:schemeClr val="tx1"/>
          </a:solidFill>
          <a:latin typeface="+mj-lt"/>
          <a:ea typeface="+mn-ea"/>
        </a:defRPr>
      </a:lvl4pPr>
      <a:lvl5pPr marL="930275" indent="-222250" algn="just" rtl="0" eaLnBrk="0" fontAlgn="ctr" latinLnBrk="1" hangingPunct="0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SzPct val="90000"/>
        <a:buFont typeface="HY견명조" pitchFamily="18" charset="-127"/>
        <a:buChar char="-"/>
        <a:defRPr kumimoji="1" sz="1200">
          <a:solidFill>
            <a:schemeClr val="tx1"/>
          </a:solidFill>
          <a:latin typeface="+mj-lt"/>
          <a:ea typeface="+mn-ea"/>
        </a:defRPr>
      </a:lvl5pPr>
      <a:lvl6pPr marL="1387475" indent="-222250" algn="just" rtl="0" fontAlgn="ctr" latinLnBrk="1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SzPct val="90000"/>
        <a:buFont typeface="HY견명조" pitchFamily="18" charset="-127"/>
        <a:buChar char="-"/>
        <a:defRPr kumimoji="1" sz="1200">
          <a:solidFill>
            <a:schemeClr val="tx1"/>
          </a:solidFill>
          <a:latin typeface="+mn-lt"/>
          <a:ea typeface="+mn-ea"/>
        </a:defRPr>
      </a:lvl6pPr>
      <a:lvl7pPr marL="1844675" indent="-222250" algn="just" rtl="0" fontAlgn="ctr" latinLnBrk="1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SzPct val="90000"/>
        <a:buFont typeface="HY견명조" pitchFamily="18" charset="-127"/>
        <a:buChar char="-"/>
        <a:defRPr kumimoji="1" sz="1200">
          <a:solidFill>
            <a:schemeClr val="tx1"/>
          </a:solidFill>
          <a:latin typeface="+mn-lt"/>
          <a:ea typeface="+mn-ea"/>
        </a:defRPr>
      </a:lvl7pPr>
      <a:lvl8pPr marL="2301875" indent="-222250" algn="just" rtl="0" fontAlgn="ctr" latinLnBrk="1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SzPct val="90000"/>
        <a:buFont typeface="HY견명조" pitchFamily="18" charset="-127"/>
        <a:buChar char="-"/>
        <a:defRPr kumimoji="1" sz="1200">
          <a:solidFill>
            <a:schemeClr val="tx1"/>
          </a:solidFill>
          <a:latin typeface="+mn-lt"/>
          <a:ea typeface="+mn-ea"/>
        </a:defRPr>
      </a:lvl8pPr>
      <a:lvl9pPr marL="2759075" indent="-222250" algn="just" rtl="0" fontAlgn="ctr" latinLnBrk="1">
        <a:lnSpc>
          <a:spcPct val="120000"/>
        </a:lnSpc>
        <a:spcBef>
          <a:spcPct val="0"/>
        </a:spcBef>
        <a:spcAft>
          <a:spcPct val="40000"/>
        </a:spcAft>
        <a:buClr>
          <a:srgbClr val="006699"/>
        </a:buClr>
        <a:buSzPct val="90000"/>
        <a:buFont typeface="HY견명조" pitchFamily="18" charset="-127"/>
        <a:buChar char="-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://www.tipa.or.kr/index.jsp" TargetMode="External"/><Relationship Id="rId4" Type="http://schemas.openxmlformats.org/officeDocument/2006/relationships/hyperlink" Target="http://www.r2b.or.k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6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제안\2012-환기원\제안\최종\표지\제안서표지-제목없음.jpg"/>
          <p:cNvPicPr>
            <a:picLocks noChangeAspect="1" noChangeArrowheads="1"/>
          </p:cNvPicPr>
          <p:nvPr/>
        </p:nvPicPr>
        <p:blipFill>
          <a:blip r:embed="rId3" cstate="print"/>
          <a:srcRect l="18490" r="5293" b="6685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0" y="476251"/>
            <a:ext cx="68580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9723" tIns="34862" rIns="69723" bIns="34862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96913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ko-KR" altLang="en-US" sz="4400" b="1" spc="50" dirty="0" smtClean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기술개발사업</a:t>
            </a:r>
            <a:endParaRPr lang="en-US" altLang="ko-KR" sz="4400" b="1" spc="50" dirty="0" smtClean="0">
              <a:ln w="11430"/>
              <a:solidFill>
                <a:srgbClr val="0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 defTabSz="696913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ko-KR" altLang="en-US" sz="4400" b="1" spc="50" dirty="0" smtClean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4400" b="1" spc="50" dirty="0" smtClean="0">
              <a:ln w="11430"/>
              <a:solidFill>
                <a:srgbClr val="0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 defTabSz="696913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ko-KR" altLang="en-US" sz="4400" b="1" spc="50" dirty="0" smtClean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온라인 구매지원시스템</a:t>
            </a:r>
            <a:r>
              <a:rPr lang="ko-KR" altLang="en-US" sz="2800" b="1" spc="50" dirty="0" smtClean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 </a:t>
            </a:r>
            <a:endParaRPr lang="ko-KR" altLang="en-US" sz="2800" b="1" spc="50" dirty="0">
              <a:ln w="11430"/>
              <a:solidFill>
                <a:srgbClr val="0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" name="Text Box 57"/>
          <p:cNvSpPr txBox="1">
            <a:spLocks noChangeArrowheads="1"/>
          </p:cNvSpPr>
          <p:nvPr/>
        </p:nvSpPr>
        <p:spPr bwMode="auto">
          <a:xfrm>
            <a:off x="4525426" y="8523838"/>
            <a:ext cx="262889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ko-KR" altLang="en-US" b="1" dirty="0" smtClean="0">
                <a:solidFill>
                  <a:srgbClr val="000000"/>
                </a:solidFill>
              </a:rPr>
              <a:t>등록  및  문의</a:t>
            </a:r>
            <a:endParaRPr lang="en-US" altLang="ko-KR" b="1" dirty="0" smtClean="0">
              <a:solidFill>
                <a:srgbClr val="000000"/>
              </a:solidFill>
            </a:endParaRPr>
          </a:p>
          <a:p>
            <a:pPr algn="ctr" latinLnBrk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ko-KR" b="1" dirty="0" smtClean="0">
                <a:solidFill>
                  <a:srgbClr val="000000"/>
                </a:solidFill>
                <a:hlinkClick r:id="rId4"/>
              </a:rPr>
              <a:t>www.r2b.or.kr</a:t>
            </a:r>
            <a:endParaRPr lang="en-US" altLang="ko-KR" b="1" dirty="0" smtClean="0">
              <a:solidFill>
                <a:srgbClr val="000000"/>
              </a:solidFill>
            </a:endParaRPr>
          </a:p>
          <a:p>
            <a:pPr algn="ctr" latinLnBrk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ko-KR" b="1" dirty="0" smtClean="0">
                <a:solidFill>
                  <a:srgbClr val="000000"/>
                </a:solidFill>
              </a:rPr>
              <a:t>042-388-0266</a:t>
            </a:r>
          </a:p>
        </p:txBody>
      </p:sp>
      <p:sp>
        <p:nvSpPr>
          <p:cNvPr id="20" name="Text Box 57"/>
          <p:cNvSpPr txBox="1">
            <a:spLocks noChangeArrowheads="1"/>
          </p:cNvSpPr>
          <p:nvPr/>
        </p:nvSpPr>
        <p:spPr bwMode="auto">
          <a:xfrm>
            <a:off x="1206500" y="3372592"/>
            <a:ext cx="4584700" cy="142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9723" tIns="34862" rIns="69723" bIns="34862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96913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ko-KR" altLang="en-US" sz="2800" b="1" spc="50" dirty="0" smtClean="0">
                <a:ln w="11430"/>
                <a:solidFill>
                  <a:srgbClr val="00823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8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공급</a:t>
            </a:r>
            <a:r>
              <a:rPr lang="en-US" altLang="ko-KR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판매</a:t>
            </a:r>
            <a:r>
              <a:rPr lang="en-US" altLang="ko-KR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업체</a:t>
            </a:r>
            <a:endParaRPr lang="en-US" altLang="ko-KR" sz="28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 defTabSz="696913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endParaRPr lang="en-US" altLang="ko-KR" sz="2800" b="1" spc="50" dirty="0" smtClean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 defTabSz="696913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ko-KR" altLang="en-US" sz="28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등 </a:t>
            </a:r>
            <a:r>
              <a:rPr lang="ko-KR" altLang="en-US" sz="2800" b="1" spc="50" dirty="0" err="1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록</a:t>
            </a:r>
            <a:r>
              <a:rPr lang="ko-KR" altLang="en-US" sz="28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및 가입 안 내 </a:t>
            </a:r>
            <a:endParaRPr lang="en-US" altLang="ko-KR" sz="2800" b="1" spc="50" dirty="0" smtClean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9" name="Picture 161" descr="TIPA - 중소기업기술정보진흥원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401" y="9391565"/>
            <a:ext cx="1905000" cy="4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1" name="Group 472"/>
          <p:cNvGrpSpPr>
            <a:grpSpLocks/>
          </p:cNvGrpSpPr>
          <p:nvPr/>
        </p:nvGrpSpPr>
        <p:grpSpPr bwMode="auto">
          <a:xfrm>
            <a:off x="685800" y="3602037"/>
            <a:ext cx="5680075" cy="1198563"/>
            <a:chOff x="365" y="536"/>
            <a:chExt cx="3578" cy="1308"/>
          </a:xfrm>
        </p:grpSpPr>
        <p:sp>
          <p:nvSpPr>
            <p:cNvPr id="5168" name="Arc 473"/>
            <p:cNvSpPr>
              <a:spLocks/>
            </p:cNvSpPr>
            <p:nvPr/>
          </p:nvSpPr>
          <p:spPr bwMode="auto">
            <a:xfrm>
              <a:off x="365" y="536"/>
              <a:ext cx="3578" cy="1300"/>
            </a:xfrm>
            <a:custGeom>
              <a:avLst/>
              <a:gdLst>
                <a:gd name="T0" fmla="*/ 0 w 43162"/>
                <a:gd name="T1" fmla="*/ 0 h 21600"/>
                <a:gd name="T2" fmla="*/ 0 w 43162"/>
                <a:gd name="T3" fmla="*/ 0 h 21600"/>
                <a:gd name="T4" fmla="*/ 0 w 43162"/>
                <a:gd name="T5" fmla="*/ 0 h 21600"/>
                <a:gd name="T6" fmla="*/ 0 60000 65536"/>
                <a:gd name="T7" fmla="*/ 0 60000 65536"/>
                <a:gd name="T8" fmla="*/ 0 60000 65536"/>
                <a:gd name="T9" fmla="*/ 0 w 43162"/>
                <a:gd name="T10" fmla="*/ 0 h 21600"/>
                <a:gd name="T11" fmla="*/ 43162 w 4316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62" h="21600" fill="none" extrusionOk="0">
                  <a:moveTo>
                    <a:pt x="0" y="20642"/>
                  </a:moveTo>
                  <a:cubicBezTo>
                    <a:pt x="512" y="9096"/>
                    <a:pt x="10022" y="-1"/>
                    <a:pt x="21579" y="0"/>
                  </a:cubicBezTo>
                  <a:cubicBezTo>
                    <a:pt x="33174" y="0"/>
                    <a:pt x="42701" y="9155"/>
                    <a:pt x="43161" y="20742"/>
                  </a:cubicBezTo>
                </a:path>
                <a:path w="43162" h="21600" stroke="0" extrusionOk="0">
                  <a:moveTo>
                    <a:pt x="0" y="20642"/>
                  </a:moveTo>
                  <a:cubicBezTo>
                    <a:pt x="512" y="9096"/>
                    <a:pt x="10022" y="-1"/>
                    <a:pt x="21579" y="0"/>
                  </a:cubicBezTo>
                  <a:cubicBezTo>
                    <a:pt x="33174" y="0"/>
                    <a:pt x="42701" y="9155"/>
                    <a:pt x="43161" y="20742"/>
                  </a:cubicBezTo>
                  <a:lnTo>
                    <a:pt x="21579" y="21600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50000">
                  <a:srgbClr val="7CAFE8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169" name="Arc 474"/>
            <p:cNvSpPr>
              <a:spLocks/>
            </p:cNvSpPr>
            <p:nvPr/>
          </p:nvSpPr>
          <p:spPr bwMode="auto">
            <a:xfrm>
              <a:off x="624" y="544"/>
              <a:ext cx="3048" cy="1300"/>
            </a:xfrm>
            <a:custGeom>
              <a:avLst/>
              <a:gdLst>
                <a:gd name="T0" fmla="*/ 0 w 43192"/>
                <a:gd name="T1" fmla="*/ 0 h 21600"/>
                <a:gd name="T2" fmla="*/ 0 w 43192"/>
                <a:gd name="T3" fmla="*/ 0 h 21600"/>
                <a:gd name="T4" fmla="*/ 0 w 43192"/>
                <a:gd name="T5" fmla="*/ 0 h 21600"/>
                <a:gd name="T6" fmla="*/ 0 60000 65536"/>
                <a:gd name="T7" fmla="*/ 0 60000 65536"/>
                <a:gd name="T8" fmla="*/ 0 60000 65536"/>
                <a:gd name="T9" fmla="*/ 0 w 43192"/>
                <a:gd name="T10" fmla="*/ 0 h 21600"/>
                <a:gd name="T11" fmla="*/ 43192 w 4319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92" h="21600" fill="none" extrusionOk="0">
                  <a:moveTo>
                    <a:pt x="0" y="21000"/>
                  </a:moveTo>
                  <a:cubicBezTo>
                    <a:pt x="325" y="9308"/>
                    <a:pt x="9896" y="-1"/>
                    <a:pt x="21592" y="0"/>
                  </a:cubicBezTo>
                  <a:cubicBezTo>
                    <a:pt x="33521" y="0"/>
                    <a:pt x="43192" y="9670"/>
                    <a:pt x="43192" y="21600"/>
                  </a:cubicBezTo>
                </a:path>
                <a:path w="43192" h="21600" stroke="0" extrusionOk="0">
                  <a:moveTo>
                    <a:pt x="0" y="21000"/>
                  </a:moveTo>
                  <a:cubicBezTo>
                    <a:pt x="325" y="9308"/>
                    <a:pt x="9896" y="-1"/>
                    <a:pt x="21592" y="0"/>
                  </a:cubicBezTo>
                  <a:cubicBezTo>
                    <a:pt x="33521" y="0"/>
                    <a:pt x="43192" y="9670"/>
                    <a:pt x="43192" y="21600"/>
                  </a:cubicBezTo>
                  <a:lnTo>
                    <a:pt x="21592" y="2160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170" name="Arc 475"/>
            <p:cNvSpPr>
              <a:spLocks/>
            </p:cNvSpPr>
            <p:nvPr/>
          </p:nvSpPr>
          <p:spPr bwMode="auto">
            <a:xfrm>
              <a:off x="980" y="548"/>
              <a:ext cx="2353" cy="1105"/>
            </a:xfrm>
            <a:custGeom>
              <a:avLst/>
              <a:gdLst>
                <a:gd name="T0" fmla="*/ 0 w 43200"/>
                <a:gd name="T1" fmla="*/ 0 h 21600"/>
                <a:gd name="T2" fmla="*/ 0 w 43200"/>
                <a:gd name="T3" fmla="*/ 0 h 21600"/>
                <a:gd name="T4" fmla="*/ 0 w 43200"/>
                <a:gd name="T5" fmla="*/ 0 h 2160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1600"/>
                <a:gd name="T11" fmla="*/ 43200 w 432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1600" fill="none" extrusionOk="0">
                  <a:moveTo>
                    <a:pt x="0" y="21560"/>
                  </a:moveTo>
                  <a:cubicBezTo>
                    <a:pt x="22" y="9646"/>
                    <a:pt x="9686" y="-1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</a:path>
                <a:path w="43200" h="21600" stroke="0" extrusionOk="0">
                  <a:moveTo>
                    <a:pt x="0" y="21560"/>
                  </a:moveTo>
                  <a:cubicBezTo>
                    <a:pt x="22" y="9646"/>
                    <a:pt x="9686" y="-1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rgbClr val="D5E3F1"/>
                </a:gs>
                <a:gs pos="100000">
                  <a:srgbClr val="FFFFFF"/>
                </a:gs>
              </a:gsLst>
              <a:lin ang="5400000" scaled="1"/>
            </a:gradFill>
            <a:ln w="285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73" name="Rectangle 22"/>
          <p:cNvSpPr>
            <a:spLocks noChangeArrowheads="1"/>
          </p:cNvSpPr>
          <p:nvPr/>
        </p:nvSpPr>
        <p:spPr bwMode="auto">
          <a:xfrm>
            <a:off x="3968750" y="0"/>
            <a:ext cx="2690813" cy="673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lnSpc>
                <a:spcPct val="14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시스템 개요</a:t>
            </a:r>
            <a:endParaRPr lang="en-US" altLang="ko-KR" sz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r">
              <a:lnSpc>
                <a:spcPct val="140000"/>
              </a:lnSpc>
            </a:pPr>
            <a:r>
              <a:rPr lang="en-US" altLang="ko-KR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시스템 운영</a:t>
            </a:r>
            <a:r>
              <a:rPr lang="en-US" altLang="ko-KR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0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배경 및 목적</a:t>
            </a:r>
          </a:p>
          <a:p>
            <a:pPr algn="r">
              <a:lnSpc>
                <a:spcPct val="140000"/>
              </a:lnSpc>
            </a:pPr>
            <a:endParaRPr lang="ko-KR" altLang="en-US" sz="1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23" name="직사각형 9"/>
          <p:cNvSpPr>
            <a:spLocks noChangeArrowheads="1"/>
          </p:cNvSpPr>
          <p:nvPr/>
        </p:nvSpPr>
        <p:spPr bwMode="auto">
          <a:xfrm>
            <a:off x="388938" y="809625"/>
            <a:ext cx="6281737" cy="2500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20000"/>
              </a:lnSpc>
              <a:spcAft>
                <a:spcPct val="50000"/>
              </a:spcAft>
            </a:pPr>
            <a:r>
              <a:rPr lang="en-US" altLang="ko-KR" sz="1300" dirty="0" smtClean="0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300" dirty="0" smtClean="0">
                <a:latin typeface="HY헤드라인M" pitchFamily="18" charset="-127"/>
                <a:ea typeface="HY헤드라인M" pitchFamily="18" charset="-127"/>
              </a:rPr>
              <a:t>시스템 운영 </a:t>
            </a:r>
            <a:r>
              <a:rPr lang="ko-KR" altLang="en-US" sz="1300" dirty="0">
                <a:latin typeface="HY헤드라인M" pitchFamily="18" charset="-127"/>
                <a:ea typeface="HY헤드라인M" pitchFamily="18" charset="-127"/>
              </a:rPr>
              <a:t>배경 및 목적</a:t>
            </a:r>
          </a:p>
          <a:p>
            <a:pPr algn="just" latinLnBrk="0">
              <a:lnSpc>
                <a:spcPct val="120000"/>
              </a:lnSpc>
              <a:spcAft>
                <a:spcPct val="50000"/>
              </a:spcAft>
            </a:pP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온라인 구매지원시스템은 </a:t>
            </a:r>
            <a:r>
              <a:rPr lang="ko-KR" altLang="en-US" sz="1600" b="1" dirty="0" smtClean="0">
                <a:solidFill>
                  <a:srgbClr val="0070C0"/>
                </a:solidFill>
                <a:latin typeface="산돌고딕 L" pitchFamily="18" charset="-127"/>
                <a:ea typeface="산돌고딕 L" pitchFamily="18" charset="-127"/>
              </a:rPr>
              <a:t>중소기업기술정보진흥원</a:t>
            </a: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에서 중소기업 </a:t>
            </a:r>
            <a:r>
              <a:rPr lang="ko-KR" altLang="en-US" sz="1600" dirty="0">
                <a:latin typeface="산돌고딕 L" pitchFamily="18" charset="-127"/>
                <a:ea typeface="산돌고딕 L" pitchFamily="18" charset="-127"/>
              </a:rPr>
              <a:t>연구개발비 지원금의 재료 및 연구기자재 구매비용에 </a:t>
            </a: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대한 효율적 구매지원과 집행의 </a:t>
            </a:r>
            <a:r>
              <a:rPr lang="ko-KR" altLang="en-US" sz="1600" dirty="0">
                <a:latin typeface="산돌고딕 L" pitchFamily="18" charset="-127"/>
                <a:ea typeface="산돌고딕 L" pitchFamily="18" charset="-127"/>
              </a:rPr>
              <a:t>투명성 및 정산의 정확성을 제고하기 위해 구축된 시스템으로</a:t>
            </a:r>
            <a:r>
              <a:rPr lang="en-US" altLang="ko-KR" sz="1600" dirty="0">
                <a:latin typeface="산돌고딕 L" pitchFamily="18" charset="-127"/>
                <a:ea typeface="산돌고딕 L" pitchFamily="18" charset="-127"/>
              </a:rPr>
              <a:t>,</a:t>
            </a:r>
            <a:r>
              <a:rPr lang="ko-KR" altLang="en-US" sz="1600" dirty="0">
                <a:latin typeface="산돌고딕 L" pitchFamily="18" charset="-127"/>
                <a:ea typeface="산돌고딕 L" pitchFamily="18" charset="-127"/>
              </a:rPr>
              <a:t> </a:t>
            </a: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사용자 </a:t>
            </a:r>
            <a:r>
              <a:rPr lang="en-US" altLang="ko-KR" sz="1600" dirty="0" smtClean="0">
                <a:latin typeface="산돌고딕 L" pitchFamily="18" charset="-127"/>
                <a:ea typeface="산돌고딕 L" pitchFamily="18" charset="-127"/>
              </a:rPr>
              <a:t>(</a:t>
            </a:r>
            <a:r>
              <a:rPr lang="en-US" altLang="ko-KR" sz="1600" dirty="0" smtClean="0">
                <a:solidFill>
                  <a:srgbClr val="FF0000"/>
                </a:solidFill>
                <a:latin typeface="산돌고딕 L" pitchFamily="18" charset="-127"/>
                <a:ea typeface="산돌고딕 L" pitchFamily="18" charset="-127"/>
              </a:rPr>
              <a:t>R&amp;D </a:t>
            </a:r>
            <a:r>
              <a:rPr lang="ko-KR" altLang="en-US" sz="1600" dirty="0" smtClean="0">
                <a:solidFill>
                  <a:srgbClr val="FF0000"/>
                </a:solidFill>
                <a:latin typeface="산돌고딕 L" pitchFamily="18" charset="-127"/>
                <a:ea typeface="산돌고딕 L" pitchFamily="18" charset="-127"/>
              </a:rPr>
              <a:t>지원대상기업 </a:t>
            </a:r>
            <a:r>
              <a:rPr lang="en-US" altLang="ko-KR" sz="1600" dirty="0" smtClean="0">
                <a:solidFill>
                  <a:srgbClr val="FF0000"/>
                </a:solidFill>
                <a:latin typeface="산돌고딕 L" pitchFamily="18" charset="-127"/>
                <a:ea typeface="산돌고딕 L" pitchFamily="18" charset="-127"/>
              </a:rPr>
              <a:t>[</a:t>
            </a:r>
            <a:r>
              <a:rPr lang="ko-KR" altLang="en-US" sz="1600" dirty="0" smtClean="0">
                <a:solidFill>
                  <a:srgbClr val="FF0000"/>
                </a:solidFill>
                <a:latin typeface="산돌고딕 L" pitchFamily="18" charset="-127"/>
                <a:ea typeface="산돌고딕 L" pitchFamily="18" charset="-127"/>
              </a:rPr>
              <a:t>구매자</a:t>
            </a:r>
            <a:r>
              <a:rPr lang="en-US" altLang="ko-KR" sz="1600" dirty="0" smtClean="0">
                <a:solidFill>
                  <a:srgbClr val="FF0000"/>
                </a:solidFill>
                <a:latin typeface="산돌고딕 L" pitchFamily="18" charset="-127"/>
                <a:ea typeface="산돌고딕 L" pitchFamily="18" charset="-127"/>
              </a:rPr>
              <a:t>]</a:t>
            </a: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와 </a:t>
            </a:r>
            <a:r>
              <a:rPr lang="ko-KR" altLang="en-US" sz="1600" dirty="0" smtClean="0">
                <a:solidFill>
                  <a:srgbClr val="00B050"/>
                </a:solidFill>
                <a:latin typeface="산돌고딕 L" pitchFamily="18" charset="-127"/>
                <a:ea typeface="산돌고딕 L" pitchFamily="18" charset="-127"/>
              </a:rPr>
              <a:t>재료 및 연구기자재공급업체</a:t>
            </a:r>
            <a:r>
              <a:rPr lang="en-US" altLang="ko-KR" sz="1600" dirty="0" smtClean="0">
                <a:solidFill>
                  <a:srgbClr val="00B050"/>
                </a:solidFill>
                <a:latin typeface="산돌고딕 L" pitchFamily="18" charset="-127"/>
                <a:ea typeface="산돌고딕 L" pitchFamily="18" charset="-127"/>
              </a:rPr>
              <a:t>[</a:t>
            </a:r>
            <a:r>
              <a:rPr lang="ko-KR" altLang="en-US" sz="1600" dirty="0" smtClean="0">
                <a:solidFill>
                  <a:srgbClr val="00B050"/>
                </a:solidFill>
                <a:latin typeface="산돌고딕 L" pitchFamily="18" charset="-127"/>
                <a:ea typeface="산돌고딕 L" pitchFamily="18" charset="-127"/>
              </a:rPr>
              <a:t>공급자</a:t>
            </a:r>
            <a:r>
              <a:rPr lang="en-US" altLang="ko-KR" sz="1600" dirty="0" smtClean="0">
                <a:solidFill>
                  <a:srgbClr val="00B050"/>
                </a:solidFill>
                <a:latin typeface="산돌고딕 L" pitchFamily="18" charset="-127"/>
                <a:ea typeface="산돌고딕 L" pitchFamily="18" charset="-127"/>
              </a:rPr>
              <a:t>]</a:t>
            </a:r>
            <a:r>
              <a:rPr lang="en-US" altLang="ko-KR" sz="1600" dirty="0" smtClean="0">
                <a:latin typeface="산돌고딕 L" pitchFamily="18" charset="-127"/>
                <a:ea typeface="산돌고딕 L" pitchFamily="18" charset="-127"/>
              </a:rPr>
              <a:t>)</a:t>
            </a: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에게는 구매와 판매의 편익을 제공하여 국가적으로 지원되는 </a:t>
            </a:r>
            <a:r>
              <a:rPr lang="en-US" altLang="ko-KR" sz="1600" dirty="0" smtClean="0">
                <a:latin typeface="산돌고딕 L" pitchFamily="18" charset="-127"/>
                <a:ea typeface="산돌고딕 L" pitchFamily="18" charset="-127"/>
              </a:rPr>
              <a:t>R&amp;D</a:t>
            </a: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사업비의 </a:t>
            </a:r>
            <a:r>
              <a:rPr lang="ko-KR" altLang="en-US" sz="1600" dirty="0">
                <a:latin typeface="산돌고딕 L" pitchFamily="18" charset="-127"/>
                <a:ea typeface="산돌고딕 L" pitchFamily="18" charset="-127"/>
              </a:rPr>
              <a:t>투명성 </a:t>
            </a:r>
            <a:r>
              <a:rPr lang="ko-KR" altLang="en-US" sz="1600" dirty="0" smtClean="0">
                <a:latin typeface="산돌고딕 L" pitchFamily="18" charset="-127"/>
                <a:ea typeface="산돌고딕 L" pitchFamily="18" charset="-127"/>
              </a:rPr>
              <a:t>제고와 다양한 이익에 기여하고자  개발된 온라인구매지원시스템 입니다</a:t>
            </a:r>
            <a:r>
              <a:rPr lang="en-US" altLang="ko-KR" sz="1600" dirty="0">
                <a:latin typeface="산돌고딕 L" pitchFamily="18" charset="-127"/>
                <a:ea typeface="산돌고딕 L" pitchFamily="18" charset="-127"/>
              </a:rPr>
              <a:t>.</a:t>
            </a:r>
            <a:endParaRPr lang="ko-KR" altLang="en-US" sz="1600" dirty="0">
              <a:latin typeface="산돌고딕 L" pitchFamily="18" charset="-127"/>
              <a:ea typeface="산돌고딕 L" pitchFamily="18" charset="-127"/>
            </a:endParaRPr>
          </a:p>
        </p:txBody>
      </p:sp>
      <p:grpSp>
        <p:nvGrpSpPr>
          <p:cNvPr id="5124" name="Group 263"/>
          <p:cNvGrpSpPr>
            <a:grpSpLocks/>
          </p:cNvGrpSpPr>
          <p:nvPr/>
        </p:nvGrpSpPr>
        <p:grpSpPr bwMode="auto">
          <a:xfrm>
            <a:off x="390525" y="3273425"/>
            <a:ext cx="6278563" cy="344488"/>
            <a:chOff x="437" y="1814"/>
            <a:chExt cx="3533" cy="217"/>
          </a:xfrm>
        </p:grpSpPr>
        <p:sp>
          <p:nvSpPr>
            <p:cNvPr id="53" name="Line 264"/>
            <p:cNvSpPr>
              <a:spLocks noChangeShapeType="1"/>
            </p:cNvSpPr>
            <p:nvPr/>
          </p:nvSpPr>
          <p:spPr bwMode="auto">
            <a:xfrm flipH="1">
              <a:off x="588" y="1814"/>
              <a:ext cx="7" cy="207"/>
            </a:xfrm>
            <a:prstGeom prst="line">
              <a:avLst/>
            </a:prstGeom>
            <a:noFill/>
            <a:ln w="9525">
              <a:solidFill>
                <a:srgbClr val="CC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ko-KR" altLang="en-US">
                <a:latin typeface="+mj-lt"/>
                <a:ea typeface="굴림" pitchFamily="50" charset="-127"/>
              </a:endParaRPr>
            </a:p>
          </p:txBody>
        </p:sp>
        <p:sp>
          <p:nvSpPr>
            <p:cNvPr id="54" name="Line 265"/>
            <p:cNvSpPr>
              <a:spLocks noChangeShapeType="1"/>
            </p:cNvSpPr>
            <p:nvPr/>
          </p:nvSpPr>
          <p:spPr bwMode="auto">
            <a:xfrm flipH="1">
              <a:off x="588" y="1926"/>
              <a:ext cx="572" cy="0"/>
            </a:xfrm>
            <a:prstGeom prst="line">
              <a:avLst/>
            </a:prstGeom>
            <a:noFill/>
            <a:ln w="9525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ko-KR" altLang="en-US">
                <a:latin typeface="+mj-lt"/>
                <a:ea typeface="굴림" pitchFamily="50" charset="-127"/>
              </a:endParaRPr>
            </a:p>
          </p:txBody>
        </p:sp>
        <p:pic>
          <p:nvPicPr>
            <p:cNvPr id="5166" name="Picture 266" descr="qk cop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7" y="1816"/>
              <a:ext cx="3533" cy="2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67" name="Rectangle 267"/>
            <p:cNvSpPr>
              <a:spLocks noChangeArrowheads="1"/>
            </p:cNvSpPr>
            <p:nvPr/>
          </p:nvSpPr>
          <p:spPr bwMode="auto">
            <a:xfrm>
              <a:off x="503" y="1832"/>
              <a:ext cx="3370" cy="159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pPr>
                <a:lnSpc>
                  <a:spcPct val="90000"/>
                </a:lnSpc>
              </a:pPr>
              <a:r>
                <a:rPr lang="ko-KR" altLang="en-US" sz="1200" dirty="0" smtClean="0">
                  <a:solidFill>
                    <a:srgbClr val="006699"/>
                  </a:solidFill>
                  <a:latin typeface="HY헤드라인M" pitchFamily="18" charset="-127"/>
                  <a:ea typeface="HY헤드라인M" pitchFamily="18" charset="-127"/>
                </a:rPr>
                <a:t>시스템 운영 </a:t>
              </a:r>
              <a:r>
                <a:rPr lang="ko-KR" altLang="en-US" sz="1200" dirty="0">
                  <a:solidFill>
                    <a:srgbClr val="006699"/>
                  </a:solidFill>
                  <a:latin typeface="HY헤드라인M" pitchFamily="18" charset="-127"/>
                  <a:ea typeface="HY헤드라인M" pitchFamily="18" charset="-127"/>
                </a:rPr>
                <a:t>배경 및 목적</a:t>
              </a:r>
              <a:endParaRPr lang="en-US" altLang="ko-KR" sz="1200" dirty="0">
                <a:solidFill>
                  <a:srgbClr val="00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5125" name="Freeform 128"/>
          <p:cNvSpPr>
            <a:spLocks/>
          </p:cNvSpPr>
          <p:nvPr/>
        </p:nvSpPr>
        <p:spPr bwMode="auto">
          <a:xfrm>
            <a:off x="488950" y="7877175"/>
            <a:ext cx="6053138" cy="688502"/>
          </a:xfrm>
          <a:custGeom>
            <a:avLst/>
            <a:gdLst>
              <a:gd name="T0" fmla="*/ 2147483647 w 3237"/>
              <a:gd name="T1" fmla="*/ 0 h 375"/>
              <a:gd name="T2" fmla="*/ 0 w 3237"/>
              <a:gd name="T3" fmla="*/ 2147483647 h 375"/>
              <a:gd name="T4" fmla="*/ 2147483647 w 3237"/>
              <a:gd name="T5" fmla="*/ 2147483647 h 375"/>
              <a:gd name="T6" fmla="*/ 2147483647 w 3237"/>
              <a:gd name="T7" fmla="*/ 2147483647 h 375"/>
              <a:gd name="T8" fmla="*/ 2147483647 w 3237"/>
              <a:gd name="T9" fmla="*/ 0 h 3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237"/>
              <a:gd name="T16" fmla="*/ 0 h 375"/>
              <a:gd name="T17" fmla="*/ 3237 w 3237"/>
              <a:gd name="T18" fmla="*/ 375 h 3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237" h="375">
                <a:moveTo>
                  <a:pt x="412" y="0"/>
                </a:moveTo>
                <a:lnTo>
                  <a:pt x="0" y="375"/>
                </a:lnTo>
                <a:lnTo>
                  <a:pt x="3237" y="375"/>
                </a:lnTo>
                <a:lnTo>
                  <a:pt x="2889" y="12"/>
                </a:lnTo>
                <a:lnTo>
                  <a:pt x="412" y="0"/>
                </a:lnTo>
                <a:close/>
              </a:path>
            </a:pathLst>
          </a:custGeom>
          <a:gradFill rotWithShape="0">
            <a:gsLst>
              <a:gs pos="0">
                <a:srgbClr val="B6C9E0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26" name="Freeform 130"/>
          <p:cNvSpPr>
            <a:spLocks/>
          </p:cNvSpPr>
          <p:nvPr/>
        </p:nvSpPr>
        <p:spPr bwMode="auto">
          <a:xfrm flipH="1">
            <a:off x="5006974" y="7869238"/>
            <a:ext cx="284163" cy="375621"/>
          </a:xfrm>
          <a:custGeom>
            <a:avLst/>
            <a:gdLst>
              <a:gd name="T0" fmla="*/ 2147483647 w 150"/>
              <a:gd name="T1" fmla="*/ 0 h 138"/>
              <a:gd name="T2" fmla="*/ 2147483647 w 150"/>
              <a:gd name="T3" fmla="*/ 2147483647 h 138"/>
              <a:gd name="T4" fmla="*/ 0 w 150"/>
              <a:gd name="T5" fmla="*/ 2147483647 h 138"/>
              <a:gd name="T6" fmla="*/ 2147483647 w 150"/>
              <a:gd name="T7" fmla="*/ 0 h 138"/>
              <a:gd name="T8" fmla="*/ 0 60000 65536"/>
              <a:gd name="T9" fmla="*/ 0 60000 65536"/>
              <a:gd name="T10" fmla="*/ 0 60000 65536"/>
              <a:gd name="T11" fmla="*/ 0 60000 65536"/>
              <a:gd name="T12" fmla="*/ 0 w 150"/>
              <a:gd name="T13" fmla="*/ 0 h 138"/>
              <a:gd name="T14" fmla="*/ 150 w 150"/>
              <a:gd name="T15" fmla="*/ 138 h 13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0" h="138">
                <a:moveTo>
                  <a:pt x="150" y="0"/>
                </a:moveTo>
                <a:lnTo>
                  <a:pt x="144" y="138"/>
                </a:lnTo>
                <a:lnTo>
                  <a:pt x="0" y="138"/>
                </a:lnTo>
                <a:lnTo>
                  <a:pt x="150" y="0"/>
                </a:lnTo>
                <a:close/>
              </a:path>
            </a:pathLst>
          </a:custGeom>
          <a:gradFill rotWithShape="0">
            <a:gsLst>
              <a:gs pos="0">
                <a:srgbClr val="8AB3DC"/>
              </a:gs>
              <a:gs pos="100000">
                <a:srgbClr val="6887A7"/>
              </a:gs>
            </a:gsLst>
            <a:lin ang="5400000" scaled="1"/>
          </a:gradFill>
          <a:ln w="12700">
            <a:noFill/>
            <a:round/>
            <a:headEnd/>
            <a:tailEnd/>
          </a:ln>
        </p:spPr>
        <p:txBody>
          <a:bodyPr wrap="square" lIns="97667" tIns="48834" rIns="97667" bIns="48834">
            <a:spAutoFit/>
          </a:bodyPr>
          <a:lstStyle/>
          <a:p>
            <a:endParaRPr lang="ko-KR" altLang="en-US"/>
          </a:p>
        </p:txBody>
      </p:sp>
      <p:sp>
        <p:nvSpPr>
          <p:cNvPr id="5127" name="Freeform 131"/>
          <p:cNvSpPr>
            <a:spLocks/>
          </p:cNvSpPr>
          <p:nvPr/>
        </p:nvSpPr>
        <p:spPr bwMode="auto">
          <a:xfrm>
            <a:off x="1811338" y="7869238"/>
            <a:ext cx="292100" cy="375621"/>
          </a:xfrm>
          <a:custGeom>
            <a:avLst/>
            <a:gdLst>
              <a:gd name="T0" fmla="*/ 2147483647 w 150"/>
              <a:gd name="T1" fmla="*/ 0 h 138"/>
              <a:gd name="T2" fmla="*/ 2147483647 w 150"/>
              <a:gd name="T3" fmla="*/ 2147483647 h 138"/>
              <a:gd name="T4" fmla="*/ 0 w 150"/>
              <a:gd name="T5" fmla="*/ 2147483647 h 138"/>
              <a:gd name="T6" fmla="*/ 2147483647 w 150"/>
              <a:gd name="T7" fmla="*/ 0 h 138"/>
              <a:gd name="T8" fmla="*/ 0 60000 65536"/>
              <a:gd name="T9" fmla="*/ 0 60000 65536"/>
              <a:gd name="T10" fmla="*/ 0 60000 65536"/>
              <a:gd name="T11" fmla="*/ 0 60000 65536"/>
              <a:gd name="T12" fmla="*/ 0 w 150"/>
              <a:gd name="T13" fmla="*/ 0 h 138"/>
              <a:gd name="T14" fmla="*/ 150 w 150"/>
              <a:gd name="T15" fmla="*/ 138 h 13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0" h="138">
                <a:moveTo>
                  <a:pt x="150" y="0"/>
                </a:moveTo>
                <a:lnTo>
                  <a:pt x="144" y="138"/>
                </a:lnTo>
                <a:lnTo>
                  <a:pt x="0" y="138"/>
                </a:lnTo>
                <a:lnTo>
                  <a:pt x="150" y="0"/>
                </a:lnTo>
                <a:close/>
              </a:path>
            </a:pathLst>
          </a:custGeom>
          <a:gradFill rotWithShape="0">
            <a:gsLst>
              <a:gs pos="0">
                <a:srgbClr val="8AB3DC"/>
              </a:gs>
              <a:gs pos="100000">
                <a:srgbClr val="6887A7"/>
              </a:gs>
            </a:gsLst>
            <a:lin ang="5400000" scaled="1"/>
          </a:gradFill>
          <a:ln w="12700">
            <a:noFill/>
            <a:round/>
            <a:headEnd/>
            <a:tailEnd/>
          </a:ln>
        </p:spPr>
        <p:txBody>
          <a:bodyPr wrap="square" lIns="97667" tIns="48834" rIns="97667" bIns="48834">
            <a:spAutoFit/>
          </a:bodyPr>
          <a:lstStyle/>
          <a:p>
            <a:endParaRPr lang="ko-KR" altLang="en-US"/>
          </a:p>
        </p:txBody>
      </p:sp>
      <p:sp>
        <p:nvSpPr>
          <p:cNvPr id="5128" name="Rectangle 132" descr="강-5단"/>
          <p:cNvSpPr>
            <a:spLocks noChangeArrowheads="1"/>
          </p:cNvSpPr>
          <p:nvPr/>
        </p:nvSpPr>
        <p:spPr bwMode="auto">
          <a:xfrm>
            <a:off x="500063" y="8215313"/>
            <a:ext cx="6034087" cy="112703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 algn="ctr">
            <a:solidFill>
              <a:srgbClr val="006699"/>
            </a:solidFill>
            <a:miter lim="800000"/>
            <a:headEnd/>
            <a:tailEnd/>
          </a:ln>
        </p:spPr>
        <p:txBody>
          <a:bodyPr anchor="ctr"/>
          <a:lstStyle/>
          <a:p>
            <a:endParaRPr lang="ko-KR" altLang="es-ES" sz="12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29" name="Rectangle 192" descr="s7"/>
          <p:cNvSpPr>
            <a:spLocks noChangeArrowheads="1"/>
          </p:cNvSpPr>
          <p:nvPr/>
        </p:nvSpPr>
        <p:spPr bwMode="auto">
          <a:xfrm>
            <a:off x="604838" y="8312150"/>
            <a:ext cx="5832475" cy="7937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 algn="ctr">
            <a:solidFill>
              <a:srgbClr val="006699"/>
            </a:solidFill>
            <a:miter lim="800000"/>
            <a:headEnd/>
            <a:tailEnd/>
          </a:ln>
        </p:spPr>
        <p:txBody>
          <a:bodyPr anchor="ctr"/>
          <a:lstStyle/>
          <a:p>
            <a:pPr algn="ctr" latinLnBrk="0">
              <a:lnSpc>
                <a:spcPct val="105000"/>
              </a:lnSpc>
            </a:pPr>
            <a:r>
              <a:rPr lang="ko-KR" altLang="en-US" sz="2400" dirty="0" smtClean="0">
                <a:solidFill>
                  <a:srgbClr val="00B0F0"/>
                </a:solidFill>
                <a:effectLst>
                  <a:outerShdw blurRad="50800" dist="38100" dir="2700000" algn="tl" rotWithShape="0">
                    <a:srgbClr val="0000FF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온라인 구매지원시스템  운영</a:t>
            </a:r>
            <a:endParaRPr lang="en-US" altLang="ko-KR" sz="2400" dirty="0" smtClean="0">
              <a:solidFill>
                <a:srgbClr val="00B0F0"/>
              </a:solidFill>
              <a:effectLst>
                <a:outerShdw blurRad="50800" dist="38100" dir="2700000" algn="tl" rotWithShape="0">
                  <a:srgbClr val="0000FF">
                    <a:alpha val="4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 latinLnBrk="0">
              <a:lnSpc>
                <a:spcPct val="105000"/>
              </a:lnSpc>
            </a:pPr>
            <a:r>
              <a:rPr lang="ko-KR" altLang="en-US" sz="2400" dirty="0" smtClean="0">
                <a:solidFill>
                  <a:srgbClr val="00B0F0"/>
                </a:solidFill>
                <a:effectLst>
                  <a:outerShdw blurRad="50800" dist="38100" dir="2700000" algn="tl" rotWithShape="0">
                    <a:srgbClr val="0000FF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등록 홈페이지 </a:t>
            </a:r>
            <a:r>
              <a:rPr lang="en-US" altLang="ko-KR" sz="24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srgbClr val="0000FF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(www.r2b.or.kr)</a:t>
            </a:r>
            <a:r>
              <a:rPr lang="ko-KR" altLang="en-US" sz="24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endParaRPr lang="ko-KR" altLang="en-US" sz="24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30" name="Oval 19"/>
          <p:cNvSpPr>
            <a:spLocks noChangeArrowheads="1"/>
          </p:cNvSpPr>
          <p:nvPr/>
        </p:nvSpPr>
        <p:spPr bwMode="auto">
          <a:xfrm>
            <a:off x="2439988" y="7866062"/>
            <a:ext cx="2236787" cy="416607"/>
          </a:xfrm>
          <a:prstGeom prst="ellipse">
            <a:avLst/>
          </a:prstGeom>
          <a:gradFill rotWithShape="0">
            <a:gsLst>
              <a:gs pos="0">
                <a:srgbClr val="7AA7D4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12700">
            <a:noFill/>
            <a:round/>
            <a:headEnd type="none" w="sm" len="sm"/>
            <a:tailEnd type="none" w="sm" len="sm"/>
          </a:ln>
        </p:spPr>
        <p:txBody>
          <a:bodyPr wrap="none" lIns="90000" tIns="46800" rIns="90000" bIns="46800" anchor="ctr"/>
          <a:lstStyle/>
          <a:p>
            <a:pPr algn="ctr" latinLnBrk="0"/>
            <a:endParaRPr kumimoji="0" lang="ko-KR" altLang="es-E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37" name="WordArt 210"/>
          <p:cNvSpPr>
            <a:spLocks noChangeArrowheads="1" noChangeShapeType="1" noTextEdit="1"/>
          </p:cNvSpPr>
          <p:nvPr/>
        </p:nvSpPr>
        <p:spPr bwMode="auto">
          <a:xfrm>
            <a:off x="1624013" y="3848100"/>
            <a:ext cx="3776662" cy="50482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2000" kern="10" dirty="0">
                <a:ln w="3175">
                  <a:noFill/>
                  <a:round/>
                  <a:headEnd/>
                  <a:tailEnd/>
                </a:ln>
                <a:solidFill>
                  <a:srgbClr val="003366"/>
                </a:solidFill>
                <a:latin typeface="HY견고딕"/>
                <a:ea typeface="HY견고딕"/>
              </a:rPr>
              <a:t>사용자 편익증진 및 사업 투명성 제고</a:t>
            </a:r>
          </a:p>
        </p:txBody>
      </p:sp>
      <p:sp>
        <p:nvSpPr>
          <p:cNvPr id="5138" name="Freeform 20"/>
          <p:cNvSpPr>
            <a:spLocks/>
          </p:cNvSpPr>
          <p:nvPr/>
        </p:nvSpPr>
        <p:spPr bwMode="auto">
          <a:xfrm>
            <a:off x="2562225" y="5762625"/>
            <a:ext cx="1047749" cy="990600"/>
          </a:xfrm>
          <a:custGeom>
            <a:avLst/>
            <a:gdLst>
              <a:gd name="T0" fmla="*/ 0 w 750"/>
              <a:gd name="T1" fmla="*/ 0 h 483"/>
              <a:gd name="T2" fmla="*/ 2147483647 w 750"/>
              <a:gd name="T3" fmla="*/ 2147483647 h 483"/>
              <a:gd name="T4" fmla="*/ 2147483647 w 750"/>
              <a:gd name="T5" fmla="*/ 2147483647 h 483"/>
              <a:gd name="T6" fmla="*/ 2147483647 w 750"/>
              <a:gd name="T7" fmla="*/ 2147483647 h 483"/>
              <a:gd name="T8" fmla="*/ 0 w 750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50"/>
              <a:gd name="T16" fmla="*/ 0 h 483"/>
              <a:gd name="T17" fmla="*/ 750 w 750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50" h="483">
                <a:moveTo>
                  <a:pt x="0" y="0"/>
                </a:moveTo>
                <a:lnTo>
                  <a:pt x="750" y="435"/>
                </a:lnTo>
                <a:lnTo>
                  <a:pt x="750" y="483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rgbClr val="7AA7D4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39" name="AutoShape 21"/>
          <p:cNvSpPr>
            <a:spLocks noChangeArrowheads="1"/>
          </p:cNvSpPr>
          <p:nvPr/>
        </p:nvSpPr>
        <p:spPr bwMode="auto">
          <a:xfrm>
            <a:off x="2571750" y="4781550"/>
            <a:ext cx="1847850" cy="1704975"/>
          </a:xfrm>
          <a:prstGeom prst="diamond">
            <a:avLst/>
          </a:prstGeom>
          <a:gradFill rotWithShape="0">
            <a:gsLst>
              <a:gs pos="0">
                <a:srgbClr val="B8D0E8"/>
              </a:gs>
              <a:gs pos="50000">
                <a:srgbClr val="EFF4FA"/>
              </a:gs>
              <a:gs pos="100000">
                <a:srgbClr val="B8D0E8"/>
              </a:gs>
            </a:gsLst>
            <a:lin ang="2700000" scaled="1"/>
          </a:gradFill>
          <a:ln w="38100" algn="ctr">
            <a:noFill/>
            <a:miter lim="800000"/>
            <a:headEnd/>
            <a:tailEnd/>
          </a:ln>
        </p:spPr>
        <p:txBody>
          <a:bodyPr wrap="none" lIns="414000" tIns="144000"/>
          <a:lstStyle/>
          <a:p>
            <a:pPr algn="ctr" defTabSz="990600" latinLnBrk="0">
              <a:lnSpc>
                <a:spcPct val="70000"/>
              </a:lnSpc>
              <a:spcBef>
                <a:spcPct val="50000"/>
              </a:spcBef>
            </a:pPr>
            <a:endParaRPr kumimoji="0" lang="ko-KR" altLang="ko-KR" sz="110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40" name="Freeform 22"/>
          <p:cNvSpPr>
            <a:spLocks/>
          </p:cNvSpPr>
          <p:nvPr/>
        </p:nvSpPr>
        <p:spPr bwMode="auto">
          <a:xfrm>
            <a:off x="3314701" y="5743575"/>
            <a:ext cx="1114424" cy="1095375"/>
          </a:xfrm>
          <a:custGeom>
            <a:avLst/>
            <a:gdLst>
              <a:gd name="T0" fmla="*/ 2147483647 w 741"/>
              <a:gd name="T1" fmla="*/ 0 h 483"/>
              <a:gd name="T2" fmla="*/ 0 w 741"/>
              <a:gd name="T3" fmla="*/ 2147483647 h 483"/>
              <a:gd name="T4" fmla="*/ 0 w 741"/>
              <a:gd name="T5" fmla="*/ 2147483647 h 483"/>
              <a:gd name="T6" fmla="*/ 2147483647 w 741"/>
              <a:gd name="T7" fmla="*/ 2147483647 h 483"/>
              <a:gd name="T8" fmla="*/ 2147483647 w 741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1"/>
              <a:gd name="T16" fmla="*/ 0 h 483"/>
              <a:gd name="T17" fmla="*/ 741 w 741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1" h="483">
                <a:moveTo>
                  <a:pt x="741" y="0"/>
                </a:moveTo>
                <a:lnTo>
                  <a:pt x="0" y="432"/>
                </a:lnTo>
                <a:lnTo>
                  <a:pt x="0" y="483"/>
                </a:lnTo>
                <a:lnTo>
                  <a:pt x="741" y="45"/>
                </a:lnTo>
                <a:lnTo>
                  <a:pt x="741" y="0"/>
                </a:lnTo>
                <a:close/>
              </a:path>
            </a:pathLst>
          </a:custGeom>
          <a:solidFill>
            <a:srgbClr val="7AA7D4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41" name="AutoShape 23"/>
          <p:cNvSpPr>
            <a:spLocks noChangeArrowheads="1"/>
          </p:cNvSpPr>
          <p:nvPr/>
        </p:nvSpPr>
        <p:spPr bwMode="auto">
          <a:xfrm>
            <a:off x="2532063" y="6534150"/>
            <a:ext cx="1998662" cy="1796492"/>
          </a:xfrm>
          <a:prstGeom prst="diamond">
            <a:avLst/>
          </a:prstGeom>
          <a:gradFill rotWithShape="0">
            <a:gsLst>
              <a:gs pos="0">
                <a:srgbClr val="B8D0E8"/>
              </a:gs>
              <a:gs pos="50000">
                <a:srgbClr val="EFF4FA"/>
              </a:gs>
              <a:gs pos="100000">
                <a:srgbClr val="B8D0E8"/>
              </a:gs>
            </a:gsLst>
            <a:lin ang="2700000" scaled="1"/>
          </a:gradFill>
          <a:ln w="38100" algn="ctr">
            <a:noFill/>
            <a:miter lim="800000"/>
            <a:headEnd/>
            <a:tailEnd/>
          </a:ln>
        </p:spPr>
        <p:txBody>
          <a:bodyPr wrap="none" lIns="414000" tIns="144000"/>
          <a:lstStyle/>
          <a:p>
            <a:pPr algn="ctr" defTabSz="990600" latinLnBrk="0">
              <a:lnSpc>
                <a:spcPct val="70000"/>
              </a:lnSpc>
              <a:spcBef>
                <a:spcPct val="50000"/>
              </a:spcBef>
            </a:pPr>
            <a:endParaRPr kumimoji="0" lang="ko-KR" altLang="ko-KR" sz="110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42" name="Freeform 24"/>
          <p:cNvSpPr>
            <a:spLocks/>
          </p:cNvSpPr>
          <p:nvPr/>
        </p:nvSpPr>
        <p:spPr bwMode="auto">
          <a:xfrm>
            <a:off x="2543175" y="7419975"/>
            <a:ext cx="990600" cy="954708"/>
          </a:xfrm>
          <a:custGeom>
            <a:avLst/>
            <a:gdLst>
              <a:gd name="T0" fmla="*/ 0 w 750"/>
              <a:gd name="T1" fmla="*/ 0 h 483"/>
              <a:gd name="T2" fmla="*/ 2147483647 w 750"/>
              <a:gd name="T3" fmla="*/ 2147483647 h 483"/>
              <a:gd name="T4" fmla="*/ 2147483647 w 750"/>
              <a:gd name="T5" fmla="*/ 2147483647 h 483"/>
              <a:gd name="T6" fmla="*/ 2147483647 w 750"/>
              <a:gd name="T7" fmla="*/ 2147483647 h 483"/>
              <a:gd name="T8" fmla="*/ 0 w 750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50"/>
              <a:gd name="T16" fmla="*/ 0 h 483"/>
              <a:gd name="T17" fmla="*/ 750 w 750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50" h="483">
                <a:moveTo>
                  <a:pt x="0" y="0"/>
                </a:moveTo>
                <a:lnTo>
                  <a:pt x="750" y="435"/>
                </a:lnTo>
                <a:lnTo>
                  <a:pt x="750" y="483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rgbClr val="8EB4DA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43" name="Freeform 25"/>
          <p:cNvSpPr>
            <a:spLocks/>
          </p:cNvSpPr>
          <p:nvPr/>
        </p:nvSpPr>
        <p:spPr bwMode="auto">
          <a:xfrm>
            <a:off x="3544887" y="7286625"/>
            <a:ext cx="979487" cy="1126158"/>
          </a:xfrm>
          <a:custGeom>
            <a:avLst/>
            <a:gdLst>
              <a:gd name="T0" fmla="*/ 2147483647 w 741"/>
              <a:gd name="T1" fmla="*/ 0 h 483"/>
              <a:gd name="T2" fmla="*/ 0 w 741"/>
              <a:gd name="T3" fmla="*/ 2147483647 h 483"/>
              <a:gd name="T4" fmla="*/ 0 w 741"/>
              <a:gd name="T5" fmla="*/ 2147483647 h 483"/>
              <a:gd name="T6" fmla="*/ 2147483647 w 741"/>
              <a:gd name="T7" fmla="*/ 2147483647 h 483"/>
              <a:gd name="T8" fmla="*/ 2147483647 w 741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1"/>
              <a:gd name="T16" fmla="*/ 0 h 483"/>
              <a:gd name="T17" fmla="*/ 741 w 741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1" h="483">
                <a:moveTo>
                  <a:pt x="741" y="0"/>
                </a:moveTo>
                <a:lnTo>
                  <a:pt x="0" y="432"/>
                </a:lnTo>
                <a:lnTo>
                  <a:pt x="0" y="483"/>
                </a:lnTo>
                <a:lnTo>
                  <a:pt x="741" y="45"/>
                </a:lnTo>
                <a:lnTo>
                  <a:pt x="741" y="0"/>
                </a:lnTo>
                <a:close/>
              </a:path>
            </a:pathLst>
          </a:custGeom>
          <a:solidFill>
            <a:srgbClr val="7AA7D4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44" name="AutoShape 26"/>
          <p:cNvSpPr>
            <a:spLocks noChangeArrowheads="1"/>
          </p:cNvSpPr>
          <p:nvPr/>
        </p:nvSpPr>
        <p:spPr bwMode="auto">
          <a:xfrm>
            <a:off x="1493838" y="5688012"/>
            <a:ext cx="2008187" cy="1751013"/>
          </a:xfrm>
          <a:prstGeom prst="diamond">
            <a:avLst/>
          </a:prstGeom>
          <a:gradFill rotWithShape="0">
            <a:gsLst>
              <a:gs pos="0">
                <a:srgbClr val="B8D0E8"/>
              </a:gs>
              <a:gs pos="50000">
                <a:srgbClr val="EFF4FA"/>
              </a:gs>
              <a:gs pos="100000">
                <a:srgbClr val="B8D0E8"/>
              </a:gs>
            </a:gsLst>
            <a:lin ang="2700000" scaled="1"/>
          </a:gradFill>
          <a:ln w="38100" algn="ctr">
            <a:noFill/>
            <a:miter lim="800000"/>
            <a:headEnd/>
            <a:tailEnd/>
          </a:ln>
        </p:spPr>
        <p:txBody>
          <a:bodyPr wrap="none" lIns="414000" tIns="144000"/>
          <a:lstStyle/>
          <a:p>
            <a:pPr algn="ctr" defTabSz="990600" latinLnBrk="0">
              <a:lnSpc>
                <a:spcPct val="70000"/>
              </a:lnSpc>
              <a:spcBef>
                <a:spcPct val="50000"/>
              </a:spcBef>
            </a:pPr>
            <a:endParaRPr kumimoji="0" lang="ko-KR" altLang="ko-KR" sz="110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45" name="Freeform 27"/>
          <p:cNvSpPr>
            <a:spLocks/>
          </p:cNvSpPr>
          <p:nvPr/>
        </p:nvSpPr>
        <p:spPr bwMode="auto">
          <a:xfrm>
            <a:off x="1533525" y="6515100"/>
            <a:ext cx="973138" cy="929982"/>
          </a:xfrm>
          <a:custGeom>
            <a:avLst/>
            <a:gdLst>
              <a:gd name="T0" fmla="*/ 0 w 750"/>
              <a:gd name="T1" fmla="*/ 0 h 483"/>
              <a:gd name="T2" fmla="*/ 2147483647 w 750"/>
              <a:gd name="T3" fmla="*/ 2147483647 h 483"/>
              <a:gd name="T4" fmla="*/ 2147483647 w 750"/>
              <a:gd name="T5" fmla="*/ 2147483647 h 483"/>
              <a:gd name="T6" fmla="*/ 2147483647 w 750"/>
              <a:gd name="T7" fmla="*/ 2147483647 h 483"/>
              <a:gd name="T8" fmla="*/ 0 w 750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50"/>
              <a:gd name="T16" fmla="*/ 0 h 483"/>
              <a:gd name="T17" fmla="*/ 750 w 750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50" h="483">
                <a:moveTo>
                  <a:pt x="0" y="0"/>
                </a:moveTo>
                <a:lnTo>
                  <a:pt x="750" y="435"/>
                </a:lnTo>
                <a:lnTo>
                  <a:pt x="750" y="483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rgbClr val="8EB4DA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46" name="Freeform 28"/>
          <p:cNvSpPr>
            <a:spLocks/>
          </p:cNvSpPr>
          <p:nvPr/>
        </p:nvSpPr>
        <p:spPr bwMode="auto">
          <a:xfrm>
            <a:off x="2527299" y="6581775"/>
            <a:ext cx="835025" cy="844256"/>
          </a:xfrm>
          <a:custGeom>
            <a:avLst/>
            <a:gdLst>
              <a:gd name="T0" fmla="*/ 2147483647 w 741"/>
              <a:gd name="T1" fmla="*/ 0 h 483"/>
              <a:gd name="T2" fmla="*/ 0 w 741"/>
              <a:gd name="T3" fmla="*/ 2147483647 h 483"/>
              <a:gd name="T4" fmla="*/ 0 w 741"/>
              <a:gd name="T5" fmla="*/ 2147483647 h 483"/>
              <a:gd name="T6" fmla="*/ 2147483647 w 741"/>
              <a:gd name="T7" fmla="*/ 2147483647 h 483"/>
              <a:gd name="T8" fmla="*/ 2147483647 w 741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1"/>
              <a:gd name="T16" fmla="*/ 0 h 483"/>
              <a:gd name="T17" fmla="*/ 741 w 741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1" h="483">
                <a:moveTo>
                  <a:pt x="741" y="0"/>
                </a:moveTo>
                <a:lnTo>
                  <a:pt x="0" y="432"/>
                </a:lnTo>
                <a:lnTo>
                  <a:pt x="0" y="483"/>
                </a:lnTo>
                <a:lnTo>
                  <a:pt x="741" y="45"/>
                </a:lnTo>
                <a:lnTo>
                  <a:pt x="741" y="0"/>
                </a:lnTo>
                <a:close/>
              </a:path>
            </a:pathLst>
          </a:custGeom>
          <a:solidFill>
            <a:srgbClr val="7AA7D4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47" name="AutoShape 29"/>
          <p:cNvSpPr>
            <a:spLocks noChangeArrowheads="1"/>
          </p:cNvSpPr>
          <p:nvPr/>
        </p:nvSpPr>
        <p:spPr bwMode="auto">
          <a:xfrm>
            <a:off x="3582989" y="5686425"/>
            <a:ext cx="1817686" cy="1638300"/>
          </a:xfrm>
          <a:prstGeom prst="diamond">
            <a:avLst/>
          </a:prstGeom>
          <a:gradFill rotWithShape="0">
            <a:gsLst>
              <a:gs pos="0">
                <a:srgbClr val="B8D0E8"/>
              </a:gs>
              <a:gs pos="50000">
                <a:srgbClr val="EFF4FA"/>
              </a:gs>
              <a:gs pos="100000">
                <a:srgbClr val="B8D0E8"/>
              </a:gs>
            </a:gsLst>
            <a:lin ang="2700000" scaled="1"/>
          </a:gradFill>
          <a:ln w="38100" algn="ctr">
            <a:noFill/>
            <a:miter lim="800000"/>
            <a:headEnd/>
            <a:tailEnd/>
          </a:ln>
        </p:spPr>
        <p:txBody>
          <a:bodyPr wrap="none" lIns="414000" tIns="144000"/>
          <a:lstStyle/>
          <a:p>
            <a:pPr algn="ctr" defTabSz="990600" latinLnBrk="0">
              <a:lnSpc>
                <a:spcPct val="70000"/>
              </a:lnSpc>
              <a:spcBef>
                <a:spcPct val="50000"/>
              </a:spcBef>
            </a:pPr>
            <a:endParaRPr kumimoji="0" lang="ko-KR" altLang="ko-KR" sz="110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48" name="Freeform 30"/>
          <p:cNvSpPr>
            <a:spLocks/>
          </p:cNvSpPr>
          <p:nvPr/>
        </p:nvSpPr>
        <p:spPr bwMode="auto">
          <a:xfrm>
            <a:off x="3562350" y="6410325"/>
            <a:ext cx="955675" cy="965286"/>
          </a:xfrm>
          <a:custGeom>
            <a:avLst/>
            <a:gdLst>
              <a:gd name="T0" fmla="*/ 0 w 750"/>
              <a:gd name="T1" fmla="*/ 0 h 483"/>
              <a:gd name="T2" fmla="*/ 2147483647 w 750"/>
              <a:gd name="T3" fmla="*/ 2147483647 h 483"/>
              <a:gd name="T4" fmla="*/ 2147483647 w 750"/>
              <a:gd name="T5" fmla="*/ 2147483647 h 483"/>
              <a:gd name="T6" fmla="*/ 2147483647 w 750"/>
              <a:gd name="T7" fmla="*/ 2147483647 h 483"/>
              <a:gd name="T8" fmla="*/ 0 w 750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50"/>
              <a:gd name="T16" fmla="*/ 0 h 483"/>
              <a:gd name="T17" fmla="*/ 750 w 750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50" h="483">
                <a:moveTo>
                  <a:pt x="0" y="0"/>
                </a:moveTo>
                <a:lnTo>
                  <a:pt x="750" y="435"/>
                </a:lnTo>
                <a:lnTo>
                  <a:pt x="750" y="483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rgbClr val="7AA7D4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49" name="Freeform 31"/>
          <p:cNvSpPr>
            <a:spLocks/>
          </p:cNvSpPr>
          <p:nvPr/>
        </p:nvSpPr>
        <p:spPr bwMode="auto">
          <a:xfrm>
            <a:off x="4522788" y="6448425"/>
            <a:ext cx="877888" cy="917662"/>
          </a:xfrm>
          <a:custGeom>
            <a:avLst/>
            <a:gdLst>
              <a:gd name="T0" fmla="*/ 2147483647 w 741"/>
              <a:gd name="T1" fmla="*/ 0 h 483"/>
              <a:gd name="T2" fmla="*/ 0 w 741"/>
              <a:gd name="T3" fmla="*/ 2147483647 h 483"/>
              <a:gd name="T4" fmla="*/ 0 w 741"/>
              <a:gd name="T5" fmla="*/ 2147483647 h 483"/>
              <a:gd name="T6" fmla="*/ 2147483647 w 741"/>
              <a:gd name="T7" fmla="*/ 2147483647 h 483"/>
              <a:gd name="T8" fmla="*/ 2147483647 w 741"/>
              <a:gd name="T9" fmla="*/ 0 h 4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1"/>
              <a:gd name="T16" fmla="*/ 0 h 483"/>
              <a:gd name="T17" fmla="*/ 741 w 741"/>
              <a:gd name="T18" fmla="*/ 483 h 48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1" h="483">
                <a:moveTo>
                  <a:pt x="741" y="0"/>
                </a:moveTo>
                <a:lnTo>
                  <a:pt x="0" y="432"/>
                </a:lnTo>
                <a:lnTo>
                  <a:pt x="0" y="483"/>
                </a:lnTo>
                <a:lnTo>
                  <a:pt x="741" y="45"/>
                </a:lnTo>
                <a:lnTo>
                  <a:pt x="741" y="0"/>
                </a:lnTo>
                <a:close/>
              </a:path>
            </a:pathLst>
          </a:custGeom>
          <a:solidFill>
            <a:srgbClr val="8EB4DA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150" name="Text Box 32"/>
          <p:cNvSpPr txBox="1">
            <a:spLocks noChangeArrowheads="1"/>
          </p:cNvSpPr>
          <p:nvPr/>
        </p:nvSpPr>
        <p:spPr bwMode="auto">
          <a:xfrm>
            <a:off x="2600325" y="7057325"/>
            <a:ext cx="1889125" cy="95410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 anchor="ctr">
            <a:spAutoFit/>
          </a:bodyPr>
          <a:lstStyle/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정산 및 사용자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편익 우선의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R&amp;D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사업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지원</a:t>
            </a:r>
            <a:endParaRPr kumimoji="0" lang="ko-KR" altLang="en-US" sz="1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1" name="Text Box 33"/>
          <p:cNvSpPr txBox="1">
            <a:spLocks noChangeArrowheads="1"/>
          </p:cNvSpPr>
          <p:nvPr/>
        </p:nvSpPr>
        <p:spPr bwMode="auto">
          <a:xfrm>
            <a:off x="2632075" y="5183467"/>
            <a:ext cx="1800225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 anchor="ctr">
            <a:spAutoFit/>
          </a:bodyPr>
          <a:lstStyle/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효율적 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구매와 판매 지원</a:t>
            </a:r>
            <a:endParaRPr kumimoji="0" lang="ko-KR" altLang="en-US" sz="1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2" name="Text Box 35"/>
          <p:cNvSpPr txBox="1">
            <a:spLocks noChangeArrowheads="1"/>
          </p:cNvSpPr>
          <p:nvPr/>
        </p:nvSpPr>
        <p:spPr bwMode="auto">
          <a:xfrm>
            <a:off x="1633601" y="6029481"/>
            <a:ext cx="1519238" cy="95410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 anchor="ctr">
            <a:spAutoFit/>
          </a:bodyPr>
          <a:lstStyle/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재료 및 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기자재 </a:t>
            </a:r>
            <a:endParaRPr kumimoji="0" lang="ko-KR" altLang="en-US" sz="1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전문 온라인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거래 확보</a:t>
            </a:r>
            <a:endParaRPr kumimoji="0" lang="ko-KR" altLang="en-US" sz="1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3" name="Oval 36"/>
          <p:cNvSpPr>
            <a:spLocks noChangeArrowheads="1"/>
          </p:cNvSpPr>
          <p:nvPr/>
        </p:nvSpPr>
        <p:spPr bwMode="auto">
          <a:xfrm rot="10800000" flipV="1">
            <a:off x="2840036" y="5916613"/>
            <a:ext cx="1393825" cy="865187"/>
          </a:xfrm>
          <a:prstGeom prst="ellipse">
            <a:avLst/>
          </a:prstGeom>
          <a:gradFill rotWithShape="0">
            <a:gsLst>
              <a:gs pos="0">
                <a:srgbClr val="7AA7D4"/>
              </a:gs>
              <a:gs pos="50000">
                <a:srgbClr val="FFFFFF"/>
              </a:gs>
              <a:gs pos="100000">
                <a:srgbClr val="7AA7D4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s-E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4" name="Oval 37"/>
          <p:cNvSpPr>
            <a:spLocks noChangeArrowheads="1"/>
          </p:cNvSpPr>
          <p:nvPr/>
        </p:nvSpPr>
        <p:spPr bwMode="auto">
          <a:xfrm rot="10800000" flipV="1">
            <a:off x="2870200" y="5840413"/>
            <a:ext cx="1347788" cy="912812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 latinLnBrk="0"/>
            <a:endParaRPr kumimoji="0" lang="ko-KR" altLang="es-E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5" name="Oval 38"/>
          <p:cNvSpPr>
            <a:spLocks noChangeArrowheads="1"/>
          </p:cNvSpPr>
          <p:nvPr/>
        </p:nvSpPr>
        <p:spPr bwMode="auto">
          <a:xfrm rot="10800000">
            <a:off x="2894013" y="5799136"/>
            <a:ext cx="1287462" cy="1077913"/>
          </a:xfrm>
          <a:prstGeom prst="ellipse">
            <a:avLst/>
          </a:prstGeom>
          <a:gradFill rotWithShape="0">
            <a:gsLst>
              <a:gs pos="0">
                <a:srgbClr val="B8D0E8"/>
              </a:gs>
              <a:gs pos="100000">
                <a:srgbClr val="E6EFF7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rot="10800000" wrap="none" anchor="ctr"/>
          <a:lstStyle/>
          <a:p>
            <a:pPr algn="ctr" latinLnBrk="0"/>
            <a:endParaRPr kumimoji="0" lang="ko-KR" altLang="es-E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6" name="Text Box 39"/>
          <p:cNvSpPr txBox="1">
            <a:spLocks noChangeArrowheads="1"/>
          </p:cNvSpPr>
          <p:nvPr/>
        </p:nvSpPr>
        <p:spPr bwMode="auto">
          <a:xfrm rot="9546">
            <a:off x="2969576" y="6172393"/>
            <a:ext cx="111918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/>
            <a:endParaRPr kumimoji="0" lang="ko-KR" altLang="ko-KR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7" name="AutoShape 40"/>
          <p:cNvSpPr>
            <a:spLocks/>
          </p:cNvSpPr>
          <p:nvPr/>
        </p:nvSpPr>
        <p:spPr bwMode="auto">
          <a:xfrm rot="5400000" flipV="1">
            <a:off x="3294844" y="5645956"/>
            <a:ext cx="455638" cy="841375"/>
          </a:xfrm>
          <a:prstGeom prst="leftBracket">
            <a:avLst>
              <a:gd name="adj" fmla="val 79966"/>
            </a:avLst>
          </a:prstGeom>
          <a:gradFill rotWithShape="0">
            <a:gsLst>
              <a:gs pos="0">
                <a:srgbClr val="FFFFFF"/>
              </a:gs>
              <a:gs pos="100000">
                <a:srgbClr val="C1D6EB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algn="ctr" latinLnBrk="0"/>
            <a:endParaRPr kumimoji="0" lang="ko-KR" altLang="es-E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8" name="AutoShape 111"/>
          <p:cNvSpPr>
            <a:spLocks noChangeArrowheads="1"/>
          </p:cNvSpPr>
          <p:nvPr/>
        </p:nvSpPr>
        <p:spPr bwMode="auto">
          <a:xfrm>
            <a:off x="3833813" y="5745863"/>
            <a:ext cx="1747837" cy="1214741"/>
          </a:xfrm>
          <a:prstGeom prst="roundRect">
            <a:avLst>
              <a:gd name="adj" fmla="val 1880"/>
            </a:avLst>
          </a:prstGeom>
          <a:noFill/>
          <a:ln w="3175" algn="ctr">
            <a:noFill/>
            <a:round/>
            <a:headEnd/>
            <a:tailEnd/>
          </a:ln>
          <a:effectLst>
            <a:prstShdw prst="shdw17" dist="12700" dir="16200000">
              <a:srgbClr val="1F4A7F"/>
            </a:prstShdw>
          </a:effectLst>
        </p:spPr>
        <p:txBody>
          <a:bodyPr lIns="72000" tIns="36000" rIns="72000" bIns="36000" anchor="ctr"/>
          <a:lstStyle/>
          <a:p>
            <a:pPr marL="177800" indent="-177800" algn="ctr" latinLnBrk="0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77800" indent="-177800" algn="ctr" latinLnBrk="0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수요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77800" indent="-177800" algn="ctr" latinLnBrk="0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예측 </a:t>
            </a:r>
            <a:r>
              <a:rPr kumimoji="0"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및 </a:t>
            </a:r>
            <a:endParaRPr kumimoji="0" lang="en-US" altLang="ko-KR" sz="1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77800" indent="-177800" algn="ctr" latinLnBrk="0"/>
            <a:r>
              <a:rPr kumimoji="0"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체계적 </a:t>
            </a:r>
            <a:r>
              <a:rPr kumimoji="0"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공급망</a:t>
            </a:r>
            <a:r>
              <a:rPr kumimoji="0"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77800" indent="-177800" algn="ctr" latinLnBrk="0"/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구축</a:t>
            </a:r>
            <a:endParaRPr kumimoji="0" lang="en-US" altLang="ko-KR" sz="1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59" name="WordArt 21"/>
          <p:cNvSpPr>
            <a:spLocks noChangeArrowheads="1" noChangeShapeType="1" noTextEdit="1"/>
          </p:cNvSpPr>
          <p:nvPr/>
        </p:nvSpPr>
        <p:spPr bwMode="auto">
          <a:xfrm>
            <a:off x="3159950" y="6055549"/>
            <a:ext cx="685800" cy="55245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ko-KR" altLang="en-US" sz="1100" b="1" kern="10" dirty="0" smtClean="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3366"/>
                </a:solidFill>
                <a:effectLst>
                  <a:outerShdw dist="20320" dir="1799969" algn="tl" rotWithShape="0">
                    <a:srgbClr val="000000">
                      <a:alpha val="39998"/>
                    </a:srgbClr>
                  </a:outerShdw>
                </a:effectLst>
                <a:latin typeface="굴림"/>
                <a:ea typeface="굴림"/>
              </a:rPr>
              <a:t>목적</a:t>
            </a:r>
            <a:endParaRPr lang="ko-KR" altLang="en-US" sz="1100" b="1" kern="10" dirty="0">
              <a:ln w="3175">
                <a:solidFill>
                  <a:schemeClr val="bg1"/>
                </a:solidFill>
                <a:round/>
                <a:headEnd/>
                <a:tailEnd/>
              </a:ln>
              <a:solidFill>
                <a:srgbClr val="003366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굴림"/>
              <a:ea typeface="굴림"/>
            </a:endParaRPr>
          </a:p>
        </p:txBody>
      </p:sp>
      <p:grpSp>
        <p:nvGrpSpPr>
          <p:cNvPr id="5131" name="Group 24"/>
          <p:cNvGrpSpPr>
            <a:grpSpLocks/>
          </p:cNvGrpSpPr>
          <p:nvPr/>
        </p:nvGrpSpPr>
        <p:grpSpPr bwMode="auto">
          <a:xfrm>
            <a:off x="576263" y="4419600"/>
            <a:ext cx="5822950" cy="695325"/>
            <a:chOff x="418" y="4016"/>
            <a:chExt cx="3486" cy="276"/>
          </a:xfrm>
        </p:grpSpPr>
        <p:sp>
          <p:nvSpPr>
            <p:cNvPr id="5160" name="AutoShape 492"/>
            <p:cNvSpPr>
              <a:spLocks noChangeArrowheads="1"/>
            </p:cNvSpPr>
            <p:nvPr/>
          </p:nvSpPr>
          <p:spPr bwMode="auto">
            <a:xfrm>
              <a:off x="418" y="4016"/>
              <a:ext cx="3486" cy="188"/>
            </a:xfrm>
            <a:prstGeom prst="roundRect">
              <a:avLst>
                <a:gd name="adj" fmla="val 31370"/>
              </a:avLst>
            </a:prstGeom>
            <a:gradFill rotWithShape="0">
              <a:gsLst>
                <a:gs pos="0">
                  <a:srgbClr val="D2E1F0"/>
                </a:gs>
                <a:gs pos="100000">
                  <a:srgbClr val="FFFFFF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ko-KR" altLang="es-ES" sz="100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46" name="AutoShape 493"/>
            <p:cNvSpPr>
              <a:spLocks noChangeArrowheads="1"/>
            </p:cNvSpPr>
            <p:nvPr/>
          </p:nvSpPr>
          <p:spPr bwMode="auto">
            <a:xfrm>
              <a:off x="476" y="4062"/>
              <a:ext cx="3374" cy="217"/>
            </a:xfrm>
            <a:prstGeom prst="roundRect">
              <a:avLst>
                <a:gd name="adj" fmla="val 17292"/>
              </a:avLst>
            </a:prstGeom>
            <a:gradFill rotWithShape="0">
              <a:gsLst>
                <a:gs pos="0">
                  <a:srgbClr val="7BA7D3"/>
                </a:gs>
                <a:gs pos="100000">
                  <a:srgbClr val="7BA7D3">
                    <a:gamma/>
                    <a:tint val="30196"/>
                    <a:invGamma/>
                  </a:srgbClr>
                </a:gs>
              </a:gsLst>
              <a:lin ang="5400000" scaled="1"/>
            </a:gradFill>
            <a:ln w="9525">
              <a:solidFill>
                <a:srgbClr val="488CCA"/>
              </a:solidFill>
              <a:round/>
              <a:headEnd/>
              <a:tailEnd/>
            </a:ln>
            <a:effectLst>
              <a:outerShdw dist="12700" dir="5400000" algn="ctr" rotWithShape="0">
                <a:srgbClr val="006699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ko-KR" altLang="en-US" sz="2000" b="1" dirty="0" smtClean="0">
                  <a:solidFill>
                    <a:srgbClr val="00B050"/>
                  </a:solidFill>
                  <a:latin typeface="HY헤드라인M" pitchFamily="18" charset="-127"/>
                  <a:ea typeface="HY헤드라인M" pitchFamily="18" charset="-127"/>
                </a:rPr>
                <a:t>관련 기업간의 수익창출과 거래 활성화</a:t>
              </a:r>
              <a:r>
                <a:rPr lang="ko-KR" altLang="en-US" sz="2000" dirty="0" smtClean="0">
                  <a:latin typeface="HY헤드라인M" pitchFamily="18" charset="-127"/>
                  <a:ea typeface="HY헤드라인M" pitchFamily="18" charset="-127"/>
                </a:rPr>
                <a:t>  </a:t>
              </a:r>
              <a:endParaRPr lang="ko-KR" altLang="es-ES" sz="20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5163" name="Rectangle 495"/>
            <p:cNvSpPr>
              <a:spLocks noChangeArrowheads="1"/>
            </p:cNvSpPr>
            <p:nvPr/>
          </p:nvSpPr>
          <p:spPr bwMode="auto">
            <a:xfrm>
              <a:off x="622" y="4050"/>
              <a:ext cx="3052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1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2"/>
          <p:cNvSpPr>
            <a:spLocks noChangeArrowheads="1"/>
          </p:cNvSpPr>
          <p:nvPr/>
        </p:nvSpPr>
        <p:spPr bwMode="auto">
          <a:xfrm>
            <a:off x="3976688" y="-9525"/>
            <a:ext cx="2682875" cy="682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>
              <a:lnSpc>
                <a:spcPct val="14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시스템 개요 </a:t>
            </a:r>
            <a:endParaRPr lang="en-US" altLang="ko-KR" sz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r">
              <a:lnSpc>
                <a:spcPct val="140000"/>
              </a:lnSpc>
            </a:pPr>
            <a:r>
              <a:rPr lang="en-US" altLang="ko-KR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온라인 구매지원시스템</a:t>
            </a:r>
            <a:r>
              <a:rPr lang="en-US" altLang="ko-KR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개요</a:t>
            </a:r>
            <a:endParaRPr lang="en-US" altLang="ko-KR" sz="1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ko-KR"/>
          </a:p>
        </p:txBody>
      </p:sp>
      <p:grpSp>
        <p:nvGrpSpPr>
          <p:cNvPr id="103" name="그룹 102"/>
          <p:cNvGrpSpPr/>
          <p:nvPr/>
        </p:nvGrpSpPr>
        <p:grpSpPr>
          <a:xfrm>
            <a:off x="644525" y="2707574"/>
            <a:ext cx="5707063" cy="4388550"/>
            <a:chOff x="644525" y="2419350"/>
            <a:chExt cx="5707063" cy="4676775"/>
          </a:xfrm>
        </p:grpSpPr>
        <p:sp>
          <p:nvSpPr>
            <p:cNvPr id="6148" name="AutoShape 352"/>
            <p:cNvSpPr>
              <a:spLocks noChangeArrowheads="1"/>
            </p:cNvSpPr>
            <p:nvPr/>
          </p:nvSpPr>
          <p:spPr bwMode="auto">
            <a:xfrm>
              <a:off x="644525" y="2419350"/>
              <a:ext cx="5707063" cy="741363"/>
            </a:xfrm>
            <a:prstGeom prst="roundRect">
              <a:avLst>
                <a:gd name="adj" fmla="val 16667"/>
              </a:avLst>
            </a:prstGeom>
            <a:solidFill>
              <a:srgbClr val="5990C7"/>
            </a:solidFill>
            <a:ln w="9525" algn="ctr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latinLnBrk="0">
                <a:spcBef>
                  <a:spcPct val="20000"/>
                </a:spcBef>
                <a:buClr>
                  <a:schemeClr val="tx1"/>
                </a:buClr>
                <a:buSzPct val="90000"/>
                <a:buFontTx/>
                <a:buChar char="-"/>
              </a:pPr>
              <a:endParaRPr lang="ko-KR" altLang="en-US" sz="12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49" name="Rectangle 353"/>
            <p:cNvSpPr>
              <a:spLocks noChangeArrowheads="1"/>
            </p:cNvSpPr>
            <p:nvPr/>
          </p:nvSpPr>
          <p:spPr bwMode="auto">
            <a:xfrm>
              <a:off x="644525" y="2654300"/>
              <a:ext cx="5707063" cy="4441825"/>
            </a:xfrm>
            <a:prstGeom prst="rect">
              <a:avLst/>
            </a:prstGeom>
            <a:solidFill>
              <a:srgbClr val="5990C7"/>
            </a:solidFill>
            <a:ln w="9525" algn="ctr">
              <a:solidFill>
                <a:srgbClr val="336699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latinLnBrk="0">
                <a:spcBef>
                  <a:spcPct val="20000"/>
                </a:spcBef>
                <a:buClr>
                  <a:schemeClr val="tx1"/>
                </a:buClr>
                <a:buSzPct val="90000"/>
                <a:buFontTx/>
                <a:buChar char="-"/>
              </a:pPr>
              <a:endParaRPr lang="ko-KR" altLang="en-US" sz="12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0" name="Rectangle 354"/>
            <p:cNvSpPr>
              <a:spLocks noChangeArrowheads="1"/>
            </p:cNvSpPr>
            <p:nvPr/>
          </p:nvSpPr>
          <p:spPr bwMode="auto">
            <a:xfrm>
              <a:off x="652463" y="2636838"/>
              <a:ext cx="5699125" cy="796925"/>
            </a:xfrm>
            <a:prstGeom prst="rect">
              <a:avLst/>
            </a:prstGeom>
            <a:solidFill>
              <a:srgbClr val="5990C7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latinLnBrk="0">
                <a:spcBef>
                  <a:spcPct val="20000"/>
                </a:spcBef>
                <a:buClr>
                  <a:schemeClr val="tx1"/>
                </a:buClr>
                <a:buSzPct val="90000"/>
                <a:buFontTx/>
                <a:buChar char="-"/>
              </a:pPr>
              <a:endParaRPr lang="ko-KR" altLang="en-US" sz="12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1" name="AutoShape 356"/>
            <p:cNvSpPr>
              <a:spLocks noChangeArrowheads="1"/>
            </p:cNvSpPr>
            <p:nvPr/>
          </p:nvSpPr>
          <p:spPr bwMode="auto">
            <a:xfrm>
              <a:off x="688975" y="2466975"/>
              <a:ext cx="5610225" cy="4565650"/>
            </a:xfrm>
            <a:prstGeom prst="roundRect">
              <a:avLst>
                <a:gd name="adj" fmla="val 2829"/>
              </a:avLst>
            </a:prstGeom>
            <a:solidFill>
              <a:schemeClr val="bg1"/>
            </a:solidFill>
            <a:ln w="12700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latinLnBrk="0">
                <a:spcBef>
                  <a:spcPct val="20000"/>
                </a:spcBef>
                <a:buClr>
                  <a:schemeClr val="tx1"/>
                </a:buClr>
                <a:buSzPct val="90000"/>
                <a:buFontTx/>
                <a:buChar char="-"/>
              </a:pPr>
              <a:endParaRPr lang="ko-KR" altLang="en-US" sz="12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2" name="AutoShape 14"/>
            <p:cNvSpPr>
              <a:spLocks noChangeArrowheads="1"/>
            </p:cNvSpPr>
            <p:nvPr/>
          </p:nvSpPr>
          <p:spPr bwMode="auto">
            <a:xfrm rot="10800000">
              <a:off x="4008438" y="4513263"/>
              <a:ext cx="1349375" cy="125412"/>
            </a:xfrm>
            <a:prstGeom prst="rightArrow">
              <a:avLst>
                <a:gd name="adj1" fmla="val 54194"/>
                <a:gd name="adj2" fmla="val 103810"/>
              </a:avLst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3" name="AutoShape 19"/>
            <p:cNvSpPr>
              <a:spLocks noChangeArrowheads="1"/>
            </p:cNvSpPr>
            <p:nvPr/>
          </p:nvSpPr>
          <p:spPr bwMode="auto">
            <a:xfrm>
              <a:off x="1593850" y="3986213"/>
              <a:ext cx="1341438" cy="125412"/>
            </a:xfrm>
            <a:prstGeom prst="leftRightArrow">
              <a:avLst>
                <a:gd name="adj1" fmla="val 50000"/>
                <a:gd name="adj2" fmla="val 109835"/>
              </a:avLst>
            </a:prstGeom>
            <a:solidFill>
              <a:srgbClr val="FF00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4" name="AutoShape 22"/>
            <p:cNvSpPr>
              <a:spLocks noChangeArrowheads="1"/>
            </p:cNvSpPr>
            <p:nvPr/>
          </p:nvSpPr>
          <p:spPr bwMode="auto">
            <a:xfrm>
              <a:off x="5349875" y="3503613"/>
              <a:ext cx="804863" cy="263048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5" name="Oval 144"/>
            <p:cNvSpPr>
              <a:spLocks noChangeArrowheads="1"/>
            </p:cNvSpPr>
            <p:nvPr/>
          </p:nvSpPr>
          <p:spPr bwMode="auto">
            <a:xfrm>
              <a:off x="5438775" y="3960813"/>
              <a:ext cx="639763" cy="555625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900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6" name="Text Box 99"/>
            <p:cNvSpPr txBox="1">
              <a:spLocks noChangeArrowheads="1"/>
            </p:cNvSpPr>
            <p:nvPr/>
          </p:nvSpPr>
          <p:spPr bwMode="auto">
            <a:xfrm>
              <a:off x="5519738" y="4237038"/>
              <a:ext cx="490537" cy="277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ko-KR" altLang="en-US" sz="9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영업팀</a:t>
              </a:r>
            </a:p>
          </p:txBody>
        </p:sp>
        <p:sp>
          <p:nvSpPr>
            <p:cNvPr id="6157" name="TextBox 71"/>
            <p:cNvSpPr txBox="1">
              <a:spLocks noChangeArrowheads="1"/>
            </p:cNvSpPr>
            <p:nvPr/>
          </p:nvSpPr>
          <p:spPr bwMode="auto">
            <a:xfrm>
              <a:off x="1631950" y="3794125"/>
              <a:ext cx="1303338" cy="244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1.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과제 확인</a:t>
              </a:r>
              <a:endParaRPr kumimoji="0" lang="en-US" altLang="ko-KR" sz="10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58" name="AutoShape 59"/>
            <p:cNvSpPr>
              <a:spLocks noChangeArrowheads="1"/>
            </p:cNvSpPr>
            <p:nvPr/>
          </p:nvSpPr>
          <p:spPr bwMode="auto">
            <a:xfrm>
              <a:off x="774700" y="3503613"/>
              <a:ext cx="804863" cy="265906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9050">
              <a:solidFill>
                <a:srgbClr val="6F9FCF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grpSp>
          <p:nvGrpSpPr>
            <p:cNvPr id="6159" name="Group 64"/>
            <p:cNvGrpSpPr>
              <a:grpSpLocks/>
            </p:cNvGrpSpPr>
            <p:nvPr/>
          </p:nvGrpSpPr>
          <p:grpSpPr bwMode="auto">
            <a:xfrm>
              <a:off x="876300" y="3938588"/>
              <a:ext cx="638175" cy="612775"/>
              <a:chOff x="468" y="4320"/>
              <a:chExt cx="726" cy="752"/>
            </a:xfrm>
          </p:grpSpPr>
          <p:sp>
            <p:nvSpPr>
              <p:cNvPr id="6255" name="Oval 144"/>
              <p:cNvSpPr>
                <a:spLocks noChangeArrowheads="1"/>
              </p:cNvSpPr>
              <p:nvPr/>
            </p:nvSpPr>
            <p:spPr bwMode="auto">
              <a:xfrm>
                <a:off x="468" y="4320"/>
                <a:ext cx="726" cy="752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9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256" name="Text Box 99"/>
              <p:cNvSpPr txBox="1">
                <a:spLocks noChangeArrowheads="1"/>
              </p:cNvSpPr>
              <p:nvPr/>
            </p:nvSpPr>
            <p:spPr bwMode="auto">
              <a:xfrm>
                <a:off x="561" y="4776"/>
                <a:ext cx="555" cy="2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/>
                <a:r>
                  <a:rPr lang="ko-KR" altLang="en-US" sz="900" dirty="0">
                    <a:solidFill>
                      <a:srgbClr val="000000"/>
                    </a:solidFill>
                    <a:latin typeface="가는각진제목체" pitchFamily="18" charset="-127"/>
                    <a:ea typeface="가는각진제목체" pitchFamily="18" charset="-127"/>
                  </a:rPr>
                  <a:t>개발</a:t>
                </a:r>
                <a:r>
                  <a:rPr lang="en-US" altLang="ko-KR" sz="900" dirty="0">
                    <a:solidFill>
                      <a:srgbClr val="000000"/>
                    </a:solidFill>
                    <a:latin typeface="가는각진제목체" pitchFamily="18" charset="-127"/>
                    <a:ea typeface="가는각진제목체" pitchFamily="18" charset="-127"/>
                  </a:rPr>
                  <a:t>/</a:t>
                </a:r>
                <a:r>
                  <a:rPr lang="ko-KR" altLang="en-US" sz="900" dirty="0" err="1">
                    <a:solidFill>
                      <a:srgbClr val="000000"/>
                    </a:solidFill>
                    <a:latin typeface="가는각진제목체" pitchFamily="18" charset="-127"/>
                    <a:ea typeface="가는각진제목체" pitchFamily="18" charset="-127"/>
                  </a:rPr>
                  <a:t>구매팀</a:t>
                </a:r>
                <a:endParaRPr lang="ko-KR" altLang="en-US" sz="900" dirty="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pic>
            <p:nvPicPr>
              <p:cNvPr id="6257" name="Picture 31" descr="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71417" t="1872" r="2647" b="75826"/>
              <a:stretch>
                <a:fillRect/>
              </a:stretch>
            </p:blipFill>
            <p:spPr bwMode="auto">
              <a:xfrm>
                <a:off x="685" y="4453"/>
                <a:ext cx="330" cy="3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160" name="그룹 92"/>
            <p:cNvGrpSpPr>
              <a:grpSpLocks/>
            </p:cNvGrpSpPr>
            <p:nvPr/>
          </p:nvGrpSpPr>
          <p:grpSpPr bwMode="auto">
            <a:xfrm>
              <a:off x="2940050" y="3422650"/>
              <a:ext cx="1076325" cy="2711450"/>
              <a:chOff x="3006725" y="2865120"/>
              <a:chExt cx="1130935" cy="2598420"/>
            </a:xfrm>
          </p:grpSpPr>
          <p:sp>
            <p:nvSpPr>
              <p:cNvPr id="6253" name="Rectangle 211"/>
              <p:cNvSpPr>
                <a:spLocks noChangeArrowheads="1"/>
              </p:cNvSpPr>
              <p:nvPr/>
            </p:nvSpPr>
            <p:spPr bwMode="auto">
              <a:xfrm>
                <a:off x="3006725" y="2865120"/>
                <a:ext cx="1130935" cy="2598420"/>
              </a:xfrm>
              <a:prstGeom prst="rect">
                <a:avLst/>
              </a:prstGeom>
              <a:solidFill>
                <a:srgbClr val="B5CEE7"/>
              </a:solidFill>
              <a:ln w="9525" algn="ctr">
                <a:solidFill>
                  <a:srgbClr val="85AED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sz="11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254" name="Rectangle 212"/>
              <p:cNvSpPr>
                <a:spLocks noChangeArrowheads="1"/>
              </p:cNvSpPr>
              <p:nvPr/>
            </p:nvSpPr>
            <p:spPr bwMode="auto">
              <a:xfrm>
                <a:off x="3033712" y="2903220"/>
                <a:ext cx="1073467" cy="25222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99CCFF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latinLnBrk="0"/>
                <a:endParaRPr lang="ko-KR" altLang="en-US" sz="11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</p:grpSp>
        <p:grpSp>
          <p:nvGrpSpPr>
            <p:cNvPr id="6161" name="그룹 88"/>
            <p:cNvGrpSpPr>
              <a:grpSpLocks/>
            </p:cNvGrpSpPr>
            <p:nvPr/>
          </p:nvGrpSpPr>
          <p:grpSpPr bwMode="auto">
            <a:xfrm>
              <a:off x="2940050" y="6334125"/>
              <a:ext cx="1076325" cy="631825"/>
              <a:chOff x="3001963" y="2027237"/>
              <a:chExt cx="1130935" cy="632143"/>
            </a:xfrm>
          </p:grpSpPr>
          <p:sp>
            <p:nvSpPr>
              <p:cNvPr id="6251" name="Rectangle 211"/>
              <p:cNvSpPr>
                <a:spLocks noChangeArrowheads="1"/>
              </p:cNvSpPr>
              <p:nvPr/>
            </p:nvSpPr>
            <p:spPr bwMode="auto">
              <a:xfrm>
                <a:off x="3001963" y="2027237"/>
                <a:ext cx="1130935" cy="632143"/>
              </a:xfrm>
              <a:prstGeom prst="rect">
                <a:avLst/>
              </a:prstGeom>
              <a:solidFill>
                <a:srgbClr val="B5CEE7"/>
              </a:solidFill>
              <a:ln w="9525" algn="ctr">
                <a:solidFill>
                  <a:srgbClr val="85AED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sz="11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252" name="Rectangle 212"/>
              <p:cNvSpPr>
                <a:spLocks noChangeArrowheads="1"/>
              </p:cNvSpPr>
              <p:nvPr/>
            </p:nvSpPr>
            <p:spPr bwMode="auto">
              <a:xfrm>
                <a:off x="3028950" y="2055813"/>
                <a:ext cx="1073467" cy="57308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99CCFF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latinLnBrk="0"/>
                <a:endParaRPr lang="ko-KR" altLang="en-US" sz="11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</p:grpSp>
        <p:grpSp>
          <p:nvGrpSpPr>
            <p:cNvPr id="6162" name="그룹 89"/>
            <p:cNvGrpSpPr>
              <a:grpSpLocks/>
            </p:cNvGrpSpPr>
            <p:nvPr/>
          </p:nvGrpSpPr>
          <p:grpSpPr bwMode="auto">
            <a:xfrm>
              <a:off x="2940050" y="2582863"/>
              <a:ext cx="1076325" cy="633412"/>
              <a:chOff x="3001963" y="2027237"/>
              <a:chExt cx="1130935" cy="632143"/>
            </a:xfrm>
          </p:grpSpPr>
          <p:sp>
            <p:nvSpPr>
              <p:cNvPr id="6249" name="Rectangle 211"/>
              <p:cNvSpPr>
                <a:spLocks noChangeArrowheads="1"/>
              </p:cNvSpPr>
              <p:nvPr/>
            </p:nvSpPr>
            <p:spPr bwMode="auto">
              <a:xfrm>
                <a:off x="3001963" y="2027237"/>
                <a:ext cx="1130935" cy="632143"/>
              </a:xfrm>
              <a:prstGeom prst="rect">
                <a:avLst/>
              </a:prstGeom>
              <a:solidFill>
                <a:srgbClr val="B5CEE7"/>
              </a:solidFill>
              <a:ln w="9525" algn="ctr">
                <a:solidFill>
                  <a:srgbClr val="85AED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sz="11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250" name="Rectangle 212"/>
              <p:cNvSpPr>
                <a:spLocks noChangeArrowheads="1"/>
              </p:cNvSpPr>
              <p:nvPr/>
            </p:nvSpPr>
            <p:spPr bwMode="auto">
              <a:xfrm>
                <a:off x="3028950" y="2055813"/>
                <a:ext cx="1073467" cy="57308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99CCFF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latinLnBrk="0"/>
                <a:endParaRPr lang="ko-KR" altLang="en-US" sz="11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</p:grpSp>
        <p:grpSp>
          <p:nvGrpSpPr>
            <p:cNvPr id="6163" name="Group 348"/>
            <p:cNvGrpSpPr>
              <a:grpSpLocks/>
            </p:cNvGrpSpPr>
            <p:nvPr/>
          </p:nvGrpSpPr>
          <p:grpSpPr bwMode="auto">
            <a:xfrm>
              <a:off x="3252788" y="2857500"/>
              <a:ext cx="460375" cy="334963"/>
              <a:chOff x="2122" y="119"/>
              <a:chExt cx="689" cy="726"/>
            </a:xfrm>
          </p:grpSpPr>
          <p:pic>
            <p:nvPicPr>
              <p:cNvPr id="6247" name="Picture 346" descr="Untitled-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38832" r="46408" b="74379"/>
              <a:stretch>
                <a:fillRect/>
              </a:stretch>
            </p:blipFill>
            <p:spPr bwMode="auto">
              <a:xfrm>
                <a:off x="2122" y="119"/>
                <a:ext cx="574" cy="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8" name="Picture 347" descr="Untitled-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38832" r="46408" b="74379"/>
              <a:stretch>
                <a:fillRect/>
              </a:stretch>
            </p:blipFill>
            <p:spPr bwMode="auto">
              <a:xfrm>
                <a:off x="2440" y="391"/>
                <a:ext cx="371" cy="4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16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65488" y="2633663"/>
              <a:ext cx="454025" cy="24288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</p:pic>
        <p:grpSp>
          <p:nvGrpSpPr>
            <p:cNvPr id="6165" name="Group 348"/>
            <p:cNvGrpSpPr>
              <a:grpSpLocks/>
            </p:cNvGrpSpPr>
            <p:nvPr/>
          </p:nvGrpSpPr>
          <p:grpSpPr bwMode="auto">
            <a:xfrm>
              <a:off x="3276600" y="6600825"/>
              <a:ext cx="460375" cy="334963"/>
              <a:chOff x="2122" y="119"/>
              <a:chExt cx="689" cy="726"/>
            </a:xfrm>
          </p:grpSpPr>
          <p:pic>
            <p:nvPicPr>
              <p:cNvPr id="6245" name="Picture 346" descr="Untitled-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38832" r="46408" b="74379"/>
              <a:stretch>
                <a:fillRect/>
              </a:stretch>
            </p:blipFill>
            <p:spPr bwMode="auto">
              <a:xfrm>
                <a:off x="2122" y="119"/>
                <a:ext cx="574" cy="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6" name="Picture 347" descr="Untitled-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38832" r="46408" b="74379"/>
              <a:stretch>
                <a:fillRect/>
              </a:stretch>
            </p:blipFill>
            <p:spPr bwMode="auto">
              <a:xfrm>
                <a:off x="2440" y="391"/>
                <a:ext cx="371" cy="4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166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54375" y="6376988"/>
              <a:ext cx="455613" cy="24288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</p:pic>
        <p:sp>
          <p:nvSpPr>
            <p:cNvPr id="6167" name="TextBox 71"/>
            <p:cNvSpPr txBox="1">
              <a:spLocks noChangeArrowheads="1"/>
            </p:cNvSpPr>
            <p:nvPr/>
          </p:nvSpPr>
          <p:spPr bwMode="auto">
            <a:xfrm>
              <a:off x="1631950" y="4087813"/>
              <a:ext cx="1303338" cy="244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2.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견적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,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발주</a:t>
              </a:r>
              <a:endParaRPr kumimoji="0" lang="en-US" altLang="ko-KR" sz="10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68" name="AutoShape 19"/>
            <p:cNvSpPr>
              <a:spLocks noChangeArrowheads="1"/>
            </p:cNvSpPr>
            <p:nvPr/>
          </p:nvSpPr>
          <p:spPr bwMode="auto">
            <a:xfrm>
              <a:off x="4016375" y="3986213"/>
              <a:ext cx="1341438" cy="125412"/>
            </a:xfrm>
            <a:prstGeom prst="leftRightArrow">
              <a:avLst>
                <a:gd name="adj1" fmla="val 50000"/>
                <a:gd name="adj2" fmla="val 108943"/>
              </a:avLst>
            </a:prstGeom>
            <a:solidFill>
              <a:srgbClr val="00B05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69" name="TextBox 71"/>
            <p:cNvSpPr txBox="1">
              <a:spLocks noChangeArrowheads="1"/>
            </p:cNvSpPr>
            <p:nvPr/>
          </p:nvSpPr>
          <p:spPr bwMode="auto">
            <a:xfrm>
              <a:off x="4040188" y="3789363"/>
              <a:ext cx="1303337" cy="244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3.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견적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,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수주</a:t>
              </a:r>
              <a:endParaRPr kumimoji="0" lang="en-US" altLang="ko-KR" sz="10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70" name="TextBox 71"/>
            <p:cNvSpPr txBox="1">
              <a:spLocks noChangeArrowheads="1"/>
            </p:cNvSpPr>
            <p:nvPr/>
          </p:nvSpPr>
          <p:spPr bwMode="auto">
            <a:xfrm>
              <a:off x="1631950" y="4327525"/>
              <a:ext cx="1417638" cy="2460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4.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전자계약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(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공인인증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)</a:t>
              </a:r>
            </a:p>
          </p:txBody>
        </p:sp>
        <p:sp>
          <p:nvSpPr>
            <p:cNvPr id="6171" name="AutoShape 16"/>
            <p:cNvSpPr>
              <a:spLocks noChangeArrowheads="1"/>
            </p:cNvSpPr>
            <p:nvPr/>
          </p:nvSpPr>
          <p:spPr bwMode="auto">
            <a:xfrm>
              <a:off x="1598613" y="4513263"/>
              <a:ext cx="1343025" cy="125412"/>
            </a:xfrm>
            <a:prstGeom prst="rightArrow">
              <a:avLst>
                <a:gd name="adj1" fmla="val 54194"/>
                <a:gd name="adj2" fmla="val 104313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72" name="TextBox 71"/>
            <p:cNvSpPr txBox="1">
              <a:spLocks noChangeArrowheads="1"/>
            </p:cNvSpPr>
            <p:nvPr/>
          </p:nvSpPr>
          <p:spPr bwMode="auto">
            <a:xfrm>
              <a:off x="4040188" y="4327525"/>
              <a:ext cx="1417637" cy="2460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4.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전자계약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(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공인인증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)</a:t>
              </a:r>
            </a:p>
          </p:txBody>
        </p:sp>
        <p:sp>
          <p:nvSpPr>
            <p:cNvPr id="6173" name="Text Box 99"/>
            <p:cNvSpPr txBox="1">
              <a:spLocks noChangeArrowheads="1"/>
            </p:cNvSpPr>
            <p:nvPr/>
          </p:nvSpPr>
          <p:spPr bwMode="auto">
            <a:xfrm>
              <a:off x="5535613" y="5072063"/>
              <a:ext cx="488950" cy="266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ko-KR" altLang="en-US" sz="9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물류팀</a:t>
              </a:r>
            </a:p>
          </p:txBody>
        </p:sp>
        <p:sp>
          <p:nvSpPr>
            <p:cNvPr id="6174" name="AutoShape 14"/>
            <p:cNvSpPr>
              <a:spLocks noChangeArrowheads="1"/>
            </p:cNvSpPr>
            <p:nvPr/>
          </p:nvSpPr>
          <p:spPr bwMode="auto">
            <a:xfrm rot="10800000">
              <a:off x="3998913" y="5051425"/>
              <a:ext cx="1350962" cy="127000"/>
            </a:xfrm>
            <a:prstGeom prst="rightArrow">
              <a:avLst>
                <a:gd name="adj1" fmla="val 54194"/>
                <a:gd name="adj2" fmla="val 103913"/>
              </a:avLst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75" name="TextBox 71"/>
            <p:cNvSpPr txBox="1">
              <a:spLocks noChangeArrowheads="1"/>
            </p:cNvSpPr>
            <p:nvPr/>
          </p:nvSpPr>
          <p:spPr bwMode="auto">
            <a:xfrm>
              <a:off x="4040188" y="4865688"/>
              <a:ext cx="1416050" cy="2460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5.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납품</a:t>
              </a:r>
              <a:endParaRPr kumimoji="0" lang="en-US" altLang="ko-KR" sz="10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76" name="TextBox 71"/>
            <p:cNvSpPr txBox="1">
              <a:spLocks noChangeArrowheads="1"/>
            </p:cNvSpPr>
            <p:nvPr/>
          </p:nvSpPr>
          <p:spPr bwMode="auto">
            <a:xfrm>
              <a:off x="1631950" y="4829175"/>
              <a:ext cx="1417638" cy="2460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6.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물품수령</a:t>
              </a:r>
              <a:endParaRPr kumimoji="0" lang="en-US" altLang="ko-KR" sz="10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77" name="AutoShape 16"/>
            <p:cNvSpPr>
              <a:spLocks noChangeArrowheads="1"/>
            </p:cNvSpPr>
            <p:nvPr/>
          </p:nvSpPr>
          <p:spPr bwMode="auto">
            <a:xfrm>
              <a:off x="1598613" y="5016500"/>
              <a:ext cx="1343025" cy="125413"/>
            </a:xfrm>
            <a:prstGeom prst="rightArrow">
              <a:avLst>
                <a:gd name="adj1" fmla="val 54194"/>
                <a:gd name="adj2" fmla="val 104312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grpSp>
          <p:nvGrpSpPr>
            <p:cNvPr id="6178" name="Group 64"/>
            <p:cNvGrpSpPr>
              <a:grpSpLocks/>
            </p:cNvGrpSpPr>
            <p:nvPr/>
          </p:nvGrpSpPr>
          <p:grpSpPr bwMode="auto">
            <a:xfrm>
              <a:off x="876300" y="4738688"/>
              <a:ext cx="638175" cy="612775"/>
              <a:chOff x="468" y="4320"/>
              <a:chExt cx="726" cy="752"/>
            </a:xfrm>
          </p:grpSpPr>
          <p:sp>
            <p:nvSpPr>
              <p:cNvPr id="6242" name="Oval 144"/>
              <p:cNvSpPr>
                <a:spLocks noChangeArrowheads="1"/>
              </p:cNvSpPr>
              <p:nvPr/>
            </p:nvSpPr>
            <p:spPr bwMode="auto">
              <a:xfrm>
                <a:off x="468" y="4320"/>
                <a:ext cx="726" cy="752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9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243" name="Text Box 99"/>
              <p:cNvSpPr txBox="1">
                <a:spLocks noChangeArrowheads="1"/>
              </p:cNvSpPr>
              <p:nvPr/>
            </p:nvSpPr>
            <p:spPr bwMode="auto">
              <a:xfrm>
                <a:off x="561" y="4776"/>
                <a:ext cx="555" cy="2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/>
                <a:r>
                  <a:rPr lang="ko-KR" altLang="en-US" sz="900">
                    <a:solidFill>
                      <a:srgbClr val="000000"/>
                    </a:solidFill>
                    <a:latin typeface="가는각진제목체" pitchFamily="18" charset="-127"/>
                    <a:ea typeface="가는각진제목체" pitchFamily="18" charset="-127"/>
                  </a:rPr>
                  <a:t>자재팀</a:t>
                </a:r>
              </a:p>
            </p:txBody>
          </p:sp>
          <p:pic>
            <p:nvPicPr>
              <p:cNvPr id="6244" name="Picture 31" descr="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71417" t="1872" r="2647" b="75826"/>
              <a:stretch>
                <a:fillRect/>
              </a:stretch>
            </p:blipFill>
            <p:spPr bwMode="auto">
              <a:xfrm>
                <a:off x="685" y="4453"/>
                <a:ext cx="330" cy="3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179" name="Group 64"/>
            <p:cNvGrpSpPr>
              <a:grpSpLocks/>
            </p:cNvGrpSpPr>
            <p:nvPr/>
          </p:nvGrpSpPr>
          <p:grpSpPr bwMode="auto">
            <a:xfrm>
              <a:off x="868363" y="5386388"/>
              <a:ext cx="639762" cy="612775"/>
              <a:chOff x="468" y="4320"/>
              <a:chExt cx="726" cy="752"/>
            </a:xfrm>
          </p:grpSpPr>
          <p:sp>
            <p:nvSpPr>
              <p:cNvPr id="6239" name="Oval 144"/>
              <p:cNvSpPr>
                <a:spLocks noChangeArrowheads="1"/>
              </p:cNvSpPr>
              <p:nvPr/>
            </p:nvSpPr>
            <p:spPr bwMode="auto">
              <a:xfrm>
                <a:off x="468" y="4320"/>
                <a:ext cx="726" cy="752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9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240" name="Text Box 99"/>
              <p:cNvSpPr txBox="1">
                <a:spLocks noChangeArrowheads="1"/>
              </p:cNvSpPr>
              <p:nvPr/>
            </p:nvSpPr>
            <p:spPr bwMode="auto">
              <a:xfrm>
                <a:off x="561" y="4776"/>
                <a:ext cx="555" cy="2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/>
                <a:r>
                  <a:rPr lang="ko-KR" altLang="en-US" sz="900">
                    <a:solidFill>
                      <a:srgbClr val="000000"/>
                    </a:solidFill>
                    <a:latin typeface="가는각진제목체" pitchFamily="18" charset="-127"/>
                    <a:ea typeface="가는각진제목체" pitchFamily="18" charset="-127"/>
                  </a:rPr>
                  <a:t>회계팀</a:t>
                </a:r>
              </a:p>
            </p:txBody>
          </p:sp>
          <p:pic>
            <p:nvPicPr>
              <p:cNvPr id="6241" name="Picture 31" descr="3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71417" t="1872" r="2647" b="75826"/>
              <a:stretch>
                <a:fillRect/>
              </a:stretch>
            </p:blipFill>
            <p:spPr bwMode="auto">
              <a:xfrm>
                <a:off x="685" y="4453"/>
                <a:ext cx="330" cy="3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180" name="그룹 163"/>
            <p:cNvGrpSpPr>
              <a:grpSpLocks/>
            </p:cNvGrpSpPr>
            <p:nvPr/>
          </p:nvGrpSpPr>
          <p:grpSpPr bwMode="auto">
            <a:xfrm>
              <a:off x="5453063" y="5422900"/>
              <a:ext cx="641350" cy="538163"/>
              <a:chOff x="5299953" y="3276600"/>
              <a:chExt cx="640646" cy="702697"/>
            </a:xfrm>
          </p:grpSpPr>
          <p:sp>
            <p:nvSpPr>
              <p:cNvPr id="6237" name="Oval 144"/>
              <p:cNvSpPr>
                <a:spLocks noChangeArrowheads="1"/>
              </p:cNvSpPr>
              <p:nvPr/>
            </p:nvSpPr>
            <p:spPr bwMode="auto">
              <a:xfrm>
                <a:off x="5299953" y="3276600"/>
                <a:ext cx="640646" cy="702697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9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238" name="Text Box 99"/>
              <p:cNvSpPr txBox="1">
                <a:spLocks noChangeArrowheads="1"/>
              </p:cNvSpPr>
              <p:nvPr/>
            </p:nvSpPr>
            <p:spPr bwMode="auto">
              <a:xfrm>
                <a:off x="5382061" y="3626355"/>
                <a:ext cx="489607" cy="3500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/>
                <a:r>
                  <a:rPr lang="ko-KR" altLang="en-US" sz="900">
                    <a:solidFill>
                      <a:srgbClr val="000000"/>
                    </a:solidFill>
                    <a:latin typeface="가는각진제목체" pitchFamily="18" charset="-127"/>
                    <a:ea typeface="가는각진제목체" pitchFamily="18" charset="-127"/>
                  </a:rPr>
                  <a:t>회계팀</a:t>
                </a:r>
              </a:p>
            </p:txBody>
          </p:sp>
        </p:grpSp>
        <p:sp>
          <p:nvSpPr>
            <p:cNvPr id="6181" name="AutoShape 14"/>
            <p:cNvSpPr>
              <a:spLocks noChangeArrowheads="1"/>
            </p:cNvSpPr>
            <p:nvPr/>
          </p:nvSpPr>
          <p:spPr bwMode="auto">
            <a:xfrm rot="10800000">
              <a:off x="3998913" y="5546725"/>
              <a:ext cx="1350962" cy="127000"/>
            </a:xfrm>
            <a:prstGeom prst="rightArrow">
              <a:avLst>
                <a:gd name="adj1" fmla="val 54194"/>
                <a:gd name="adj2" fmla="val 103913"/>
              </a:avLst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82" name="TextBox 71"/>
            <p:cNvSpPr txBox="1">
              <a:spLocks noChangeArrowheads="1"/>
            </p:cNvSpPr>
            <p:nvPr/>
          </p:nvSpPr>
          <p:spPr bwMode="auto">
            <a:xfrm>
              <a:off x="4040188" y="5360988"/>
              <a:ext cx="1416050" cy="2460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7.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세금계산서발행</a:t>
              </a:r>
              <a:endParaRPr kumimoji="0" lang="en-US" altLang="ko-KR" sz="10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83" name="TextBox 71"/>
            <p:cNvSpPr txBox="1">
              <a:spLocks noChangeArrowheads="1"/>
            </p:cNvSpPr>
            <p:nvPr/>
          </p:nvSpPr>
          <p:spPr bwMode="auto">
            <a:xfrm>
              <a:off x="1622425" y="5343525"/>
              <a:ext cx="1417638" cy="2460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8.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대금지급</a:t>
              </a:r>
              <a:endParaRPr kumimoji="0" lang="en-US" altLang="ko-KR" sz="1000">
                <a:solidFill>
                  <a:srgbClr val="00000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84" name="AutoShape 16"/>
            <p:cNvSpPr>
              <a:spLocks noChangeArrowheads="1"/>
            </p:cNvSpPr>
            <p:nvPr/>
          </p:nvSpPr>
          <p:spPr bwMode="auto">
            <a:xfrm>
              <a:off x="1589088" y="5530850"/>
              <a:ext cx="1343025" cy="125413"/>
            </a:xfrm>
            <a:prstGeom prst="rightArrow">
              <a:avLst>
                <a:gd name="adj1" fmla="val 54194"/>
                <a:gd name="adj2" fmla="val 104312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80" name="TextBox 71"/>
            <p:cNvSpPr txBox="1">
              <a:spLocks noChangeArrowheads="1"/>
            </p:cNvSpPr>
            <p:nvPr/>
          </p:nvSpPr>
          <p:spPr bwMode="auto">
            <a:xfrm>
              <a:off x="762000" y="2638425"/>
              <a:ext cx="809626" cy="1200329"/>
            </a:xfrm>
            <a:prstGeom prst="rect">
              <a:avLst/>
            </a:prstGeom>
            <a:solidFill>
              <a:schemeClr val="accent1"/>
            </a:solidFill>
            <a:ln>
              <a:noFill/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271463" indent="-271463">
                <a:defRPr/>
              </a:pPr>
              <a:r>
                <a:rPr kumimoji="0" lang="ko-KR" altLang="en-US" sz="1200" b="1" dirty="0">
                  <a:solidFill>
                    <a:srgbClr val="FF0000"/>
                  </a:solidFill>
                  <a:latin typeface="가는각진제목체" pitchFamily="18" charset="-127"/>
                  <a:ea typeface="가는각진제목체" pitchFamily="18" charset="-127"/>
                </a:rPr>
                <a:t>구매자</a:t>
              </a:r>
              <a:endParaRPr kumimoji="0" lang="en-US" altLang="ko-KR" sz="1200" b="1" dirty="0">
                <a:solidFill>
                  <a:srgbClr val="FF0000"/>
                </a:solidFill>
                <a:latin typeface="가는각진제목체" pitchFamily="18" charset="-127"/>
                <a:ea typeface="가는각진제목체" pitchFamily="18" charset="-127"/>
              </a:endParaRPr>
            </a:p>
            <a:p>
              <a:pPr marL="271463" indent="-271463" algn="ctr">
                <a:defRPr/>
              </a:pPr>
              <a:r>
                <a:rPr kumimoji="0" lang="en-US" altLang="ko-KR" sz="12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( R&amp;D </a:t>
              </a:r>
            </a:p>
            <a:p>
              <a:pPr marL="271463" indent="-271463" algn="ctr">
                <a:defRPr/>
              </a:pPr>
              <a:r>
                <a:rPr kumimoji="0" lang="ko-KR" altLang="en-US" sz="12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지원 </a:t>
              </a:r>
              <a:endParaRPr kumimoji="0" lang="en-US" altLang="ko-KR" sz="1200" b="1" dirty="0" smtClean="0">
                <a:solidFill>
                  <a:schemeClr val="bg1"/>
                </a:solidFill>
                <a:latin typeface="가는각진제목체" pitchFamily="18" charset="-127"/>
                <a:ea typeface="가는각진제목체" pitchFamily="18" charset="-127"/>
              </a:endParaRPr>
            </a:p>
            <a:p>
              <a:pPr marL="271463" indent="-271463" algn="ctr">
                <a:defRPr/>
              </a:pPr>
              <a:r>
                <a:rPr kumimoji="0" lang="ko-KR" altLang="en-US" sz="12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대상</a:t>
              </a:r>
              <a:endParaRPr kumimoji="0" lang="en-US" altLang="ko-KR" sz="1200" b="1" dirty="0" smtClean="0">
                <a:solidFill>
                  <a:schemeClr val="bg1"/>
                </a:solidFill>
                <a:latin typeface="가는각진제목체" pitchFamily="18" charset="-127"/>
                <a:ea typeface="가는각진제목체" pitchFamily="18" charset="-127"/>
              </a:endParaRPr>
            </a:p>
            <a:p>
              <a:pPr marL="271463" indent="-271463" algn="ctr">
                <a:defRPr/>
              </a:pPr>
              <a:r>
                <a:rPr kumimoji="0" lang="ko-KR" altLang="en-US" sz="12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 중소</a:t>
              </a:r>
              <a:endParaRPr kumimoji="0" lang="en-US" altLang="ko-KR" sz="1200" b="1" dirty="0" smtClean="0">
                <a:solidFill>
                  <a:schemeClr val="bg1"/>
                </a:solidFill>
                <a:latin typeface="가는각진제목체" pitchFamily="18" charset="-127"/>
                <a:ea typeface="가는각진제목체" pitchFamily="18" charset="-127"/>
              </a:endParaRPr>
            </a:p>
            <a:p>
              <a:pPr marL="271463" indent="-271463" algn="ctr">
                <a:defRPr/>
              </a:pPr>
              <a:r>
                <a:rPr kumimoji="0" lang="ko-KR" altLang="en-US" sz="12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기업 </a:t>
              </a:r>
              <a:r>
                <a:rPr kumimoji="0" lang="en-US" altLang="ko-KR" sz="12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)</a:t>
              </a:r>
              <a:endParaRPr kumimoji="0" lang="ko-KR" altLang="en-US" sz="1200" b="1" dirty="0">
                <a:solidFill>
                  <a:schemeClr val="bg1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pic>
          <p:nvPicPr>
            <p:cNvPr id="6186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572125" y="3990975"/>
              <a:ext cx="377825" cy="323850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</p:pic>
        <p:pic>
          <p:nvPicPr>
            <p:cNvPr id="6187" name="Picture 4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592763" y="4822825"/>
              <a:ext cx="377825" cy="30956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</p:pic>
        <p:sp>
          <p:nvSpPr>
            <p:cNvPr id="6188" name="Oval 144"/>
            <p:cNvSpPr>
              <a:spLocks noChangeArrowheads="1"/>
            </p:cNvSpPr>
            <p:nvPr/>
          </p:nvSpPr>
          <p:spPr bwMode="auto">
            <a:xfrm>
              <a:off x="5453063" y="4803775"/>
              <a:ext cx="641350" cy="538163"/>
            </a:xfrm>
            <a:prstGeom prst="ellipse">
              <a:avLst/>
            </a:prstGeom>
            <a:noFill/>
            <a:ln w="1905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900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pic>
          <p:nvPicPr>
            <p:cNvPr id="6189" name="Picture 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602288" y="5483225"/>
              <a:ext cx="357187" cy="244475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</p:pic>
        <p:grpSp>
          <p:nvGrpSpPr>
            <p:cNvPr id="6190" name="Group 141"/>
            <p:cNvGrpSpPr>
              <a:grpSpLocks/>
            </p:cNvGrpSpPr>
            <p:nvPr/>
          </p:nvGrpSpPr>
          <p:grpSpPr bwMode="auto">
            <a:xfrm>
              <a:off x="3076575" y="3811588"/>
              <a:ext cx="803275" cy="431800"/>
              <a:chOff x="912" y="1896"/>
              <a:chExt cx="742" cy="644"/>
            </a:xfrm>
          </p:grpSpPr>
          <p:sp>
            <p:nvSpPr>
              <p:cNvPr id="6235" name="AutoShape 178" descr="s10-5단-강"/>
              <p:cNvSpPr>
                <a:spLocks noChangeArrowheads="1"/>
              </p:cNvSpPr>
              <p:nvPr/>
            </p:nvSpPr>
            <p:spPr bwMode="auto">
              <a:xfrm>
                <a:off x="912" y="1896"/>
                <a:ext cx="742" cy="644"/>
              </a:xfrm>
              <a:prstGeom prst="roundRect">
                <a:avLst>
                  <a:gd name="adj" fmla="val 8694"/>
                </a:avLst>
              </a:prstGeom>
              <a:blipFill dpi="0" rotWithShape="1">
                <a:blip r:embed="rId10" cstate="print"/>
                <a:srcRect/>
                <a:stretch>
                  <a:fillRect/>
                </a:stretch>
              </a:blipFill>
              <a:ln w="9525" algn="ctr">
                <a:solidFill>
                  <a:srgbClr val="77AEDB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latinLnBrk="0">
                  <a:lnSpc>
                    <a:spcPct val="120000"/>
                  </a:lnSpc>
                  <a:spcBef>
                    <a:spcPct val="20000"/>
                  </a:spcBef>
                  <a:buClr>
                    <a:schemeClr val="tx1"/>
                  </a:buClr>
                  <a:buFont typeface="Wingdings" pitchFamily="2" charset="2"/>
                  <a:buChar char="§"/>
                </a:pPr>
                <a:endParaRPr lang="ko-KR" altLang="en-US" sz="13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87" name="Rectangle 51"/>
              <p:cNvSpPr>
                <a:spLocks noChangeArrowheads="1"/>
              </p:cNvSpPr>
              <p:nvPr/>
            </p:nvSpPr>
            <p:spPr bwMode="auto">
              <a:xfrm>
                <a:off x="1075" y="2003"/>
                <a:ext cx="414" cy="43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13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구매</a:t>
                </a:r>
              </a:p>
            </p:txBody>
          </p:sp>
        </p:grpSp>
        <p:grpSp>
          <p:nvGrpSpPr>
            <p:cNvPr id="6191" name="Group 141"/>
            <p:cNvGrpSpPr>
              <a:grpSpLocks/>
            </p:cNvGrpSpPr>
            <p:nvPr/>
          </p:nvGrpSpPr>
          <p:grpSpPr bwMode="auto">
            <a:xfrm>
              <a:off x="3074988" y="4362450"/>
              <a:ext cx="803275" cy="431800"/>
              <a:chOff x="912" y="1896"/>
              <a:chExt cx="742" cy="644"/>
            </a:xfrm>
          </p:grpSpPr>
          <p:sp>
            <p:nvSpPr>
              <p:cNvPr id="6233" name="AutoShape 178" descr="s10-5단-강"/>
              <p:cNvSpPr>
                <a:spLocks noChangeArrowheads="1"/>
              </p:cNvSpPr>
              <p:nvPr/>
            </p:nvSpPr>
            <p:spPr bwMode="auto">
              <a:xfrm>
                <a:off x="912" y="1896"/>
                <a:ext cx="742" cy="644"/>
              </a:xfrm>
              <a:prstGeom prst="roundRect">
                <a:avLst>
                  <a:gd name="adj" fmla="val 8694"/>
                </a:avLst>
              </a:prstGeom>
              <a:blipFill dpi="0" rotWithShape="1">
                <a:blip r:embed="rId10" cstate="print"/>
                <a:srcRect/>
                <a:stretch>
                  <a:fillRect/>
                </a:stretch>
              </a:blipFill>
              <a:ln w="9525" algn="ctr">
                <a:solidFill>
                  <a:srgbClr val="77AEDB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latinLnBrk="0">
                  <a:lnSpc>
                    <a:spcPct val="120000"/>
                  </a:lnSpc>
                  <a:spcBef>
                    <a:spcPct val="20000"/>
                  </a:spcBef>
                  <a:buClr>
                    <a:schemeClr val="tx1"/>
                  </a:buClr>
                  <a:buFont typeface="Wingdings" pitchFamily="2" charset="2"/>
                  <a:buChar char="§"/>
                </a:pPr>
                <a:endParaRPr lang="ko-KR" altLang="en-US" sz="13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90" name="Rectangle 51"/>
              <p:cNvSpPr>
                <a:spLocks noChangeArrowheads="1"/>
              </p:cNvSpPr>
              <p:nvPr/>
            </p:nvSpPr>
            <p:spPr bwMode="auto">
              <a:xfrm>
                <a:off x="1075" y="2003"/>
                <a:ext cx="414" cy="43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13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계약</a:t>
                </a:r>
              </a:p>
            </p:txBody>
          </p:sp>
        </p:grpSp>
        <p:grpSp>
          <p:nvGrpSpPr>
            <p:cNvPr id="6192" name="Group 141"/>
            <p:cNvGrpSpPr>
              <a:grpSpLocks/>
            </p:cNvGrpSpPr>
            <p:nvPr/>
          </p:nvGrpSpPr>
          <p:grpSpPr bwMode="auto">
            <a:xfrm>
              <a:off x="3074988" y="4876800"/>
              <a:ext cx="803275" cy="431800"/>
              <a:chOff x="912" y="1896"/>
              <a:chExt cx="742" cy="644"/>
            </a:xfrm>
          </p:grpSpPr>
          <p:sp>
            <p:nvSpPr>
              <p:cNvPr id="6231" name="AutoShape 178" descr="s10-5단-강"/>
              <p:cNvSpPr>
                <a:spLocks noChangeArrowheads="1"/>
              </p:cNvSpPr>
              <p:nvPr/>
            </p:nvSpPr>
            <p:spPr bwMode="auto">
              <a:xfrm>
                <a:off x="912" y="1896"/>
                <a:ext cx="742" cy="644"/>
              </a:xfrm>
              <a:prstGeom prst="roundRect">
                <a:avLst>
                  <a:gd name="adj" fmla="val 8694"/>
                </a:avLst>
              </a:prstGeom>
              <a:blipFill dpi="0" rotWithShape="1">
                <a:blip r:embed="rId10" cstate="print"/>
                <a:srcRect/>
                <a:stretch>
                  <a:fillRect/>
                </a:stretch>
              </a:blipFill>
              <a:ln w="9525" algn="ctr">
                <a:solidFill>
                  <a:srgbClr val="77AEDB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latinLnBrk="0">
                  <a:lnSpc>
                    <a:spcPct val="120000"/>
                  </a:lnSpc>
                  <a:spcBef>
                    <a:spcPct val="20000"/>
                  </a:spcBef>
                  <a:buClr>
                    <a:schemeClr val="tx1"/>
                  </a:buClr>
                  <a:buFont typeface="Wingdings" pitchFamily="2" charset="2"/>
                  <a:buChar char="§"/>
                </a:pPr>
                <a:endParaRPr lang="ko-KR" altLang="en-US" sz="13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93" name="Rectangle 51"/>
              <p:cNvSpPr>
                <a:spLocks noChangeArrowheads="1"/>
              </p:cNvSpPr>
              <p:nvPr/>
            </p:nvSpPr>
            <p:spPr bwMode="auto">
              <a:xfrm>
                <a:off x="1075" y="2003"/>
                <a:ext cx="414" cy="43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13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납품</a:t>
                </a:r>
              </a:p>
            </p:txBody>
          </p:sp>
        </p:grpSp>
        <p:grpSp>
          <p:nvGrpSpPr>
            <p:cNvPr id="6193" name="Group 141"/>
            <p:cNvGrpSpPr>
              <a:grpSpLocks/>
            </p:cNvGrpSpPr>
            <p:nvPr/>
          </p:nvGrpSpPr>
          <p:grpSpPr bwMode="auto">
            <a:xfrm>
              <a:off x="3084513" y="5410200"/>
              <a:ext cx="803275" cy="431800"/>
              <a:chOff x="912" y="1896"/>
              <a:chExt cx="742" cy="644"/>
            </a:xfrm>
          </p:grpSpPr>
          <p:sp>
            <p:nvSpPr>
              <p:cNvPr id="6229" name="AutoShape 178" descr="s10-5단-강"/>
              <p:cNvSpPr>
                <a:spLocks noChangeArrowheads="1"/>
              </p:cNvSpPr>
              <p:nvPr/>
            </p:nvSpPr>
            <p:spPr bwMode="auto">
              <a:xfrm>
                <a:off x="912" y="1896"/>
                <a:ext cx="742" cy="644"/>
              </a:xfrm>
              <a:prstGeom prst="roundRect">
                <a:avLst>
                  <a:gd name="adj" fmla="val 8694"/>
                </a:avLst>
              </a:prstGeom>
              <a:blipFill dpi="0" rotWithShape="1">
                <a:blip r:embed="rId10" cstate="print"/>
                <a:srcRect/>
                <a:stretch>
                  <a:fillRect/>
                </a:stretch>
              </a:blipFill>
              <a:ln w="9525" algn="ctr">
                <a:solidFill>
                  <a:srgbClr val="77AEDB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latinLnBrk="0">
                  <a:lnSpc>
                    <a:spcPct val="120000"/>
                  </a:lnSpc>
                  <a:spcBef>
                    <a:spcPct val="20000"/>
                  </a:spcBef>
                  <a:buClr>
                    <a:schemeClr val="tx1"/>
                  </a:buClr>
                  <a:buFont typeface="Wingdings" pitchFamily="2" charset="2"/>
                  <a:buChar char="§"/>
                </a:pPr>
                <a:endParaRPr lang="ko-KR" altLang="en-US" sz="130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96" name="Rectangle 51"/>
              <p:cNvSpPr>
                <a:spLocks noChangeArrowheads="1"/>
              </p:cNvSpPr>
              <p:nvPr/>
            </p:nvSpPr>
            <p:spPr bwMode="auto">
              <a:xfrm>
                <a:off x="1075" y="2003"/>
                <a:ext cx="414" cy="43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13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정산</a:t>
                </a:r>
              </a:p>
            </p:txBody>
          </p:sp>
        </p:grpSp>
        <p:sp>
          <p:nvSpPr>
            <p:cNvPr id="6194" name="TextBox 71"/>
            <p:cNvSpPr txBox="1">
              <a:spLocks noChangeArrowheads="1"/>
            </p:cNvSpPr>
            <p:nvPr/>
          </p:nvSpPr>
          <p:spPr bwMode="auto">
            <a:xfrm>
              <a:off x="2859087" y="3475038"/>
              <a:ext cx="1227137" cy="246062"/>
            </a:xfrm>
            <a:prstGeom prst="rect">
              <a:avLst/>
            </a:prstGeom>
            <a:solidFill>
              <a:srgbClr val="6F9FCF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71463" indent="-271463" algn="ctr"/>
              <a:r>
                <a:rPr kumimoji="0" lang="ko-KR" altLang="en-US" sz="1000" b="1" dirty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구매지원시스템</a:t>
              </a:r>
              <a:endParaRPr kumimoji="0" lang="en-US" altLang="ko-KR" sz="1000" b="1" dirty="0">
                <a:solidFill>
                  <a:schemeClr val="bg1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95" name="TextBox 71"/>
            <p:cNvSpPr txBox="1">
              <a:spLocks noChangeArrowheads="1"/>
            </p:cNvSpPr>
            <p:nvPr/>
          </p:nvSpPr>
          <p:spPr bwMode="auto">
            <a:xfrm>
              <a:off x="5338763" y="2962275"/>
              <a:ext cx="823912" cy="7386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71463" indent="-271463" algn="ctr"/>
              <a:r>
                <a:rPr kumimoji="0" lang="ko-KR" altLang="en-US" sz="1400" b="1" dirty="0">
                  <a:solidFill>
                    <a:srgbClr val="00B050"/>
                  </a:solidFill>
                  <a:latin typeface="가는각진제목체" pitchFamily="18" charset="-127"/>
                  <a:ea typeface="가는각진제목체" pitchFamily="18" charset="-127"/>
                </a:rPr>
                <a:t>공급자</a:t>
              </a:r>
            </a:p>
            <a:p>
              <a:pPr marL="271463" indent="-271463" algn="ctr"/>
              <a:r>
                <a:rPr kumimoji="0" lang="en-US" altLang="ko-KR" sz="1400" b="1" dirty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(</a:t>
              </a:r>
              <a:r>
                <a:rPr kumimoji="0" lang="en-US" altLang="ko-KR" sz="14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MRO </a:t>
              </a:r>
            </a:p>
            <a:p>
              <a:pPr marL="271463" indent="-271463" algn="ctr"/>
              <a:r>
                <a:rPr kumimoji="0" lang="ko-KR" altLang="en-US" sz="1400" b="1" dirty="0" smtClean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포함</a:t>
              </a:r>
              <a:r>
                <a:rPr kumimoji="0" lang="en-US" altLang="ko-KR" sz="1400" b="1" dirty="0">
                  <a:solidFill>
                    <a:schemeClr val="bg1"/>
                  </a:solidFill>
                  <a:latin typeface="가는각진제목체" pitchFamily="18" charset="-127"/>
                  <a:ea typeface="가는각진제목체" pitchFamily="18" charset="-127"/>
                </a:rPr>
                <a:t>)</a:t>
              </a:r>
            </a:p>
          </p:txBody>
        </p:sp>
        <p:sp>
          <p:nvSpPr>
            <p:cNvPr id="6196" name="AutoShape 153"/>
            <p:cNvSpPr>
              <a:spLocks noChangeArrowheads="1"/>
            </p:cNvSpPr>
            <p:nvPr/>
          </p:nvSpPr>
          <p:spPr bwMode="auto">
            <a:xfrm>
              <a:off x="3338513" y="3179763"/>
              <a:ext cx="376237" cy="319087"/>
            </a:xfrm>
            <a:prstGeom prst="upDownArrow">
              <a:avLst>
                <a:gd name="adj1" fmla="val 59028"/>
                <a:gd name="adj2" fmla="val 38500"/>
              </a:avLst>
            </a:prstGeom>
            <a:solidFill>
              <a:srgbClr val="006699"/>
            </a:solidFill>
            <a:ln w="12700" algn="ctr">
              <a:solidFill>
                <a:srgbClr val="004B96"/>
              </a:solidFill>
              <a:miter lim="800000"/>
              <a:headEnd type="none" w="lg" len="lg"/>
              <a:tailEnd type="none" w="lg" len="lg"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97" name="AutoShape 153"/>
            <p:cNvSpPr>
              <a:spLocks noChangeArrowheads="1"/>
            </p:cNvSpPr>
            <p:nvPr/>
          </p:nvSpPr>
          <p:spPr bwMode="auto">
            <a:xfrm>
              <a:off x="3252788" y="6121400"/>
              <a:ext cx="479425" cy="260350"/>
            </a:xfrm>
            <a:prstGeom prst="upDownArrow">
              <a:avLst>
                <a:gd name="adj1" fmla="val 59028"/>
                <a:gd name="adj2" fmla="val 38500"/>
              </a:avLst>
            </a:prstGeom>
            <a:solidFill>
              <a:srgbClr val="006699"/>
            </a:solidFill>
            <a:ln w="12700" algn="ctr">
              <a:solidFill>
                <a:srgbClr val="004B96"/>
              </a:solidFill>
              <a:miter lim="800000"/>
              <a:headEnd type="none" w="lg" len="lg"/>
              <a:tailEnd type="none" w="lg" len="lg"/>
            </a:ln>
          </p:spPr>
          <p:txBody>
            <a:bodyPr wrap="none" anchor="ctr"/>
            <a:lstStyle/>
            <a:p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6198" name="TextBox 71"/>
            <p:cNvSpPr txBox="1">
              <a:spLocks noChangeArrowheads="1"/>
            </p:cNvSpPr>
            <p:nvPr/>
          </p:nvSpPr>
          <p:spPr bwMode="auto">
            <a:xfrm>
              <a:off x="3686175" y="3178175"/>
              <a:ext cx="1303338" cy="244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과제정보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,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정산정보</a:t>
              </a:r>
            </a:p>
          </p:txBody>
        </p:sp>
        <p:sp>
          <p:nvSpPr>
            <p:cNvPr id="6199" name="TextBox 71"/>
            <p:cNvSpPr txBox="1">
              <a:spLocks noChangeArrowheads="1"/>
            </p:cNvSpPr>
            <p:nvPr/>
          </p:nvSpPr>
          <p:spPr bwMode="auto">
            <a:xfrm>
              <a:off x="3694113" y="6129338"/>
              <a:ext cx="1584325" cy="244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44463" indent="-144463"/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포인트정보</a:t>
              </a:r>
              <a:r>
                <a:rPr kumimoji="0" lang="en-US" altLang="ko-KR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, </a:t>
              </a:r>
              <a:r>
                <a:rPr kumimoji="0" lang="ko-KR" altLang="en-US" sz="1000">
                  <a:solidFill>
                    <a:srgbClr val="000000"/>
                  </a:solidFill>
                  <a:latin typeface="가는각진제목체" pitchFamily="18" charset="-127"/>
                  <a:ea typeface="가는각진제목체" pitchFamily="18" charset="-127"/>
                </a:rPr>
                <a:t>정산정보</a:t>
              </a:r>
            </a:p>
          </p:txBody>
        </p:sp>
        <p:grpSp>
          <p:nvGrpSpPr>
            <p:cNvPr id="6212" name="Group 491"/>
            <p:cNvGrpSpPr>
              <a:grpSpLocks/>
            </p:cNvGrpSpPr>
            <p:nvPr/>
          </p:nvGrpSpPr>
          <p:grpSpPr bwMode="auto">
            <a:xfrm>
              <a:off x="3456613" y="2552700"/>
              <a:ext cx="1709737" cy="296863"/>
              <a:chOff x="577" y="3696"/>
              <a:chExt cx="3162" cy="299"/>
            </a:xfrm>
          </p:grpSpPr>
          <p:sp>
            <p:nvSpPr>
              <p:cNvPr id="6225" name="AutoShape 492"/>
              <p:cNvSpPr>
                <a:spLocks noChangeArrowheads="1"/>
              </p:cNvSpPr>
              <p:nvPr/>
            </p:nvSpPr>
            <p:spPr bwMode="auto">
              <a:xfrm>
                <a:off x="577" y="3696"/>
                <a:ext cx="3162" cy="204"/>
              </a:xfrm>
              <a:prstGeom prst="roundRect">
                <a:avLst>
                  <a:gd name="adj" fmla="val 31370"/>
                </a:avLst>
              </a:prstGeom>
              <a:gradFill rotWithShape="0">
                <a:gsLst>
                  <a:gs pos="0">
                    <a:srgbClr val="D2E1F0"/>
                  </a:gs>
                  <a:gs pos="100000">
                    <a:srgbClr val="FFFFFF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112" name="AutoShape 493"/>
              <p:cNvSpPr>
                <a:spLocks noChangeArrowheads="1"/>
              </p:cNvSpPr>
              <p:nvPr/>
            </p:nvSpPr>
            <p:spPr bwMode="auto">
              <a:xfrm>
                <a:off x="630" y="3738"/>
                <a:ext cx="3059" cy="243"/>
              </a:xfrm>
              <a:prstGeom prst="roundRect">
                <a:avLst>
                  <a:gd name="adj" fmla="val 17292"/>
                </a:avLst>
              </a:prstGeom>
              <a:gradFill rotWithShape="0">
                <a:gsLst>
                  <a:gs pos="0">
                    <a:srgbClr val="7BA7D3"/>
                  </a:gs>
                  <a:gs pos="100000">
                    <a:srgbClr val="7BA7D3">
                      <a:gamma/>
                      <a:tint val="30196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rgbClr val="488CCA"/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6699"/>
                </a:outerShdw>
              </a:effectLst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sz="160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6227" name="AutoShape 494"/>
              <p:cNvSpPr>
                <a:spLocks noChangeArrowheads="1"/>
              </p:cNvSpPr>
              <p:nvPr/>
            </p:nvSpPr>
            <p:spPr bwMode="auto">
              <a:xfrm>
                <a:off x="658" y="3743"/>
                <a:ext cx="3007" cy="112"/>
              </a:xfrm>
              <a:prstGeom prst="roundRect">
                <a:avLst>
                  <a:gd name="adj" fmla="val 18852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AAC7E4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6228" name="Rectangle 495"/>
              <p:cNvSpPr>
                <a:spLocks noChangeArrowheads="1"/>
              </p:cNvSpPr>
              <p:nvPr/>
            </p:nvSpPr>
            <p:spPr bwMode="auto">
              <a:xfrm>
                <a:off x="762" y="3725"/>
                <a:ext cx="2768" cy="2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kumimoji="0" lang="en-US" altLang="ko-KR" sz="1200" b="1" dirty="0" smtClean="0">
                    <a:latin typeface="가는각진제목체" pitchFamily="18" charset="-127"/>
                    <a:ea typeface="가는각진제목체" pitchFamily="18" charset="-127"/>
                  </a:rPr>
                  <a:t>R&amp;D </a:t>
                </a:r>
                <a:r>
                  <a:rPr kumimoji="0" lang="ko-KR" altLang="en-US" sz="1200" b="1" dirty="0" smtClean="0">
                    <a:latin typeface="가는각진제목체" pitchFamily="18" charset="-127"/>
                    <a:ea typeface="가는각진제목체" pitchFamily="18" charset="-127"/>
                  </a:rPr>
                  <a:t>과제관리시스템</a:t>
                </a:r>
                <a:endParaRPr kumimoji="0" lang="ko-KR" altLang="en-US" sz="1200" b="1" dirty="0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</p:grpSp>
        <p:grpSp>
          <p:nvGrpSpPr>
            <p:cNvPr id="6213" name="Group 491"/>
            <p:cNvGrpSpPr>
              <a:grpSpLocks/>
            </p:cNvGrpSpPr>
            <p:nvPr/>
          </p:nvGrpSpPr>
          <p:grpSpPr bwMode="auto">
            <a:xfrm>
              <a:off x="3444988" y="6362250"/>
              <a:ext cx="1709737" cy="295275"/>
              <a:chOff x="577" y="3696"/>
              <a:chExt cx="3162" cy="299"/>
            </a:xfrm>
          </p:grpSpPr>
          <p:sp>
            <p:nvSpPr>
              <p:cNvPr id="6221" name="AutoShape 492"/>
              <p:cNvSpPr>
                <a:spLocks noChangeArrowheads="1"/>
              </p:cNvSpPr>
              <p:nvPr/>
            </p:nvSpPr>
            <p:spPr bwMode="auto">
              <a:xfrm>
                <a:off x="577" y="3696"/>
                <a:ext cx="3162" cy="204"/>
              </a:xfrm>
              <a:prstGeom prst="roundRect">
                <a:avLst>
                  <a:gd name="adj" fmla="val 31370"/>
                </a:avLst>
              </a:prstGeom>
              <a:gradFill rotWithShape="0">
                <a:gsLst>
                  <a:gs pos="0">
                    <a:srgbClr val="D2E1F0"/>
                  </a:gs>
                  <a:gs pos="100000">
                    <a:srgbClr val="FFFFFF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117" name="AutoShape 493"/>
              <p:cNvSpPr>
                <a:spLocks noChangeArrowheads="1"/>
              </p:cNvSpPr>
              <p:nvPr/>
            </p:nvSpPr>
            <p:spPr bwMode="auto">
              <a:xfrm>
                <a:off x="630" y="3738"/>
                <a:ext cx="3059" cy="243"/>
              </a:xfrm>
              <a:prstGeom prst="roundRect">
                <a:avLst>
                  <a:gd name="adj" fmla="val 17292"/>
                </a:avLst>
              </a:prstGeom>
              <a:gradFill rotWithShape="0">
                <a:gsLst>
                  <a:gs pos="0">
                    <a:srgbClr val="7BA7D3"/>
                  </a:gs>
                  <a:gs pos="100000">
                    <a:srgbClr val="7BA7D3">
                      <a:gamma/>
                      <a:tint val="30196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rgbClr val="488CCA"/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6699"/>
                </a:outerShdw>
              </a:effectLst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sz="160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6223" name="AutoShape 494"/>
              <p:cNvSpPr>
                <a:spLocks noChangeArrowheads="1"/>
              </p:cNvSpPr>
              <p:nvPr/>
            </p:nvSpPr>
            <p:spPr bwMode="auto">
              <a:xfrm>
                <a:off x="658" y="3743"/>
                <a:ext cx="3007" cy="112"/>
              </a:xfrm>
              <a:prstGeom prst="roundRect">
                <a:avLst>
                  <a:gd name="adj" fmla="val 18852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AAC7E4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6224" name="Rectangle 495"/>
              <p:cNvSpPr>
                <a:spLocks noChangeArrowheads="1"/>
              </p:cNvSpPr>
              <p:nvPr/>
            </p:nvSpPr>
            <p:spPr bwMode="auto">
              <a:xfrm>
                <a:off x="762" y="3725"/>
                <a:ext cx="2768" cy="2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kumimoji="0" lang="ko-KR" altLang="en-US" sz="1200" b="1" dirty="0">
                    <a:latin typeface="가는각진제목체" pitchFamily="18" charset="-127"/>
                    <a:ea typeface="가는각진제목체" pitchFamily="18" charset="-127"/>
                  </a:rPr>
                  <a:t>전자금융관리시스템</a:t>
                </a:r>
              </a:p>
            </p:txBody>
          </p:sp>
        </p:grpSp>
      </p:grpSp>
      <p:sp>
        <p:nvSpPr>
          <p:cNvPr id="120" name="AutoShape 98" descr="강-5단"/>
          <p:cNvSpPr>
            <a:spLocks noChangeArrowheads="1"/>
          </p:cNvSpPr>
          <p:nvPr/>
        </p:nvSpPr>
        <p:spPr bwMode="auto">
          <a:xfrm>
            <a:off x="458788" y="7199313"/>
            <a:ext cx="6121400" cy="382587"/>
          </a:xfrm>
          <a:prstGeom prst="roundRect">
            <a:avLst>
              <a:gd name="adj" fmla="val 6792"/>
            </a:avLst>
          </a:prstGeom>
          <a:blipFill dpi="0" rotWithShape="1">
            <a:blip r:embed="rId11" cstate="print"/>
            <a:srcRect/>
            <a:stretch>
              <a:fillRect/>
            </a:stretch>
          </a:blipFill>
          <a:ln w="9525" algn="ctr">
            <a:solidFill>
              <a:srgbClr val="006699"/>
            </a:solidFill>
            <a:round/>
            <a:headEnd/>
            <a:tailEnd/>
          </a:ln>
        </p:spPr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kern="0" dirty="0">
                <a:solidFill>
                  <a:srgbClr val="FFFFFF"/>
                </a:solidFill>
                <a:latin typeface="+mj-ea"/>
                <a:ea typeface="+mj-ea"/>
              </a:rPr>
              <a:t>주요기능</a:t>
            </a:r>
            <a:endParaRPr kumimoji="0" lang="en-US" altLang="ko-KR" sz="1400" kern="0" dirty="0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6215" name="Group 263"/>
          <p:cNvGrpSpPr>
            <a:grpSpLocks/>
          </p:cNvGrpSpPr>
          <p:nvPr/>
        </p:nvGrpSpPr>
        <p:grpSpPr bwMode="auto">
          <a:xfrm>
            <a:off x="390525" y="2374913"/>
            <a:ext cx="6278563" cy="344487"/>
            <a:chOff x="437" y="1814"/>
            <a:chExt cx="3533" cy="217"/>
          </a:xfrm>
        </p:grpSpPr>
        <p:sp>
          <p:nvSpPr>
            <p:cNvPr id="121" name="Line 264"/>
            <p:cNvSpPr>
              <a:spLocks noChangeShapeType="1"/>
            </p:cNvSpPr>
            <p:nvPr/>
          </p:nvSpPr>
          <p:spPr bwMode="auto">
            <a:xfrm flipH="1">
              <a:off x="588" y="1814"/>
              <a:ext cx="7" cy="207"/>
            </a:xfrm>
            <a:prstGeom prst="line">
              <a:avLst/>
            </a:prstGeom>
            <a:noFill/>
            <a:ln w="9525">
              <a:solidFill>
                <a:srgbClr val="CC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ko-KR" altLang="en-US">
                <a:latin typeface="+mj-lt"/>
                <a:ea typeface="굴림" pitchFamily="50" charset="-127"/>
              </a:endParaRPr>
            </a:p>
          </p:txBody>
        </p:sp>
        <p:sp>
          <p:nvSpPr>
            <p:cNvPr id="122" name="Line 265"/>
            <p:cNvSpPr>
              <a:spLocks noChangeShapeType="1"/>
            </p:cNvSpPr>
            <p:nvPr/>
          </p:nvSpPr>
          <p:spPr bwMode="auto">
            <a:xfrm flipH="1">
              <a:off x="588" y="1926"/>
              <a:ext cx="572" cy="0"/>
            </a:xfrm>
            <a:prstGeom prst="line">
              <a:avLst/>
            </a:prstGeom>
            <a:noFill/>
            <a:ln w="9525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ko-KR" altLang="en-US">
                <a:latin typeface="+mj-lt"/>
                <a:ea typeface="굴림" pitchFamily="50" charset="-127"/>
              </a:endParaRPr>
            </a:p>
          </p:txBody>
        </p:sp>
        <p:pic>
          <p:nvPicPr>
            <p:cNvPr id="6219" name="Picture 266" descr="qk copy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37" y="1816"/>
              <a:ext cx="3533" cy="2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220" name="Rectangle 267"/>
            <p:cNvSpPr>
              <a:spLocks noChangeArrowheads="1"/>
            </p:cNvSpPr>
            <p:nvPr/>
          </p:nvSpPr>
          <p:spPr bwMode="auto">
            <a:xfrm>
              <a:off x="503" y="1832"/>
              <a:ext cx="3370" cy="159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pPr>
                <a:lnSpc>
                  <a:spcPct val="90000"/>
                </a:lnSpc>
              </a:pPr>
              <a:r>
                <a:rPr lang="ko-KR" altLang="en-US" sz="1200">
                  <a:solidFill>
                    <a:srgbClr val="006699"/>
                  </a:solidFill>
                  <a:latin typeface="HY헤드라인M" pitchFamily="18" charset="-127"/>
                  <a:ea typeface="HY헤드라인M" pitchFamily="18" charset="-127"/>
                </a:rPr>
                <a:t>개요도 및 주요기능</a:t>
              </a:r>
              <a:endParaRPr lang="en-US" altLang="ko-KR" sz="1200">
                <a:solidFill>
                  <a:srgbClr val="00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6216" name="직사각형 9"/>
          <p:cNvSpPr>
            <a:spLocks noChangeArrowheads="1"/>
          </p:cNvSpPr>
          <p:nvPr/>
        </p:nvSpPr>
        <p:spPr bwMode="auto">
          <a:xfrm>
            <a:off x="388938" y="657225"/>
            <a:ext cx="6281737" cy="172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20000"/>
              </a:lnSpc>
              <a:spcAft>
                <a:spcPct val="50000"/>
              </a:spcAft>
            </a:pPr>
            <a:r>
              <a:rPr lang="en-US" altLang="ko-KR" sz="1300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1300" dirty="0" smtClean="0">
                <a:latin typeface="HY헤드라인M" pitchFamily="18" charset="-127"/>
                <a:ea typeface="HY헤드라인M" pitchFamily="18" charset="-127"/>
              </a:rPr>
              <a:t>온라인 구매지원시스템 개요</a:t>
            </a:r>
            <a:endParaRPr lang="ko-KR" altLang="en-US" sz="1300" dirty="0">
              <a:latin typeface="HY헤드라인M" pitchFamily="18" charset="-127"/>
              <a:ea typeface="HY헤드라인M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ct val="50000"/>
              </a:spcAft>
            </a:pPr>
            <a:r>
              <a:rPr lang="ko-KR" altLang="en-US" sz="1400" dirty="0" smtClean="0">
                <a:latin typeface="산돌고딕 L" pitchFamily="18" charset="-127"/>
                <a:ea typeface="산돌고딕 L" pitchFamily="18" charset="-127"/>
              </a:rPr>
              <a:t>온라인 구매지원시스템은 </a:t>
            </a:r>
            <a:r>
              <a:rPr lang="en-US" altLang="ko-KR" sz="1400" dirty="0">
                <a:latin typeface="산돌고딕 L" pitchFamily="18" charset="-127"/>
                <a:ea typeface="산돌고딕 L" pitchFamily="18" charset="-127"/>
              </a:rPr>
              <a:t>R&amp;D </a:t>
            </a:r>
            <a:r>
              <a:rPr lang="ko-KR" altLang="en-US" sz="1400" dirty="0">
                <a:latin typeface="산돌고딕 L" pitchFamily="18" charset="-127"/>
                <a:ea typeface="산돌고딕 L" pitchFamily="18" charset="-127"/>
              </a:rPr>
              <a:t>개발을 지원받은 중소기업이 각종 연구기자재</a:t>
            </a:r>
            <a:r>
              <a:rPr lang="en-US" altLang="ko-KR" sz="1400" dirty="0">
                <a:latin typeface="산돌고딕 L" pitchFamily="18" charset="-127"/>
                <a:ea typeface="산돌고딕 L" pitchFamily="18" charset="-127"/>
              </a:rPr>
              <a:t>, </a:t>
            </a:r>
            <a:r>
              <a:rPr lang="ko-KR" altLang="en-US" sz="1400" dirty="0" err="1">
                <a:latin typeface="산돌고딕 L" pitchFamily="18" charset="-127"/>
                <a:ea typeface="산돌고딕 L" pitchFamily="18" charset="-127"/>
              </a:rPr>
              <a:t>시재료</a:t>
            </a:r>
            <a:r>
              <a:rPr lang="ko-KR" altLang="en-US" sz="1400" dirty="0">
                <a:latin typeface="산돌고딕 L" pitchFamily="18" charset="-127"/>
                <a:ea typeface="산돌고딕 L" pitchFamily="18" charset="-127"/>
              </a:rPr>
              <a:t> 등을 편리하게 구매할 수 있는 온라인 장터</a:t>
            </a:r>
            <a:r>
              <a:rPr lang="en-US" altLang="ko-KR" sz="1400" dirty="0">
                <a:latin typeface="산돌고딕 L" pitchFamily="18" charset="-127"/>
                <a:ea typeface="산돌고딕 L" pitchFamily="18" charset="-127"/>
              </a:rPr>
              <a:t>(e-MP)</a:t>
            </a:r>
            <a:r>
              <a:rPr lang="ko-KR" altLang="en-US" sz="1400" dirty="0">
                <a:latin typeface="산돌고딕 L" pitchFamily="18" charset="-127"/>
                <a:ea typeface="산돌고딕 L" pitchFamily="18" charset="-127"/>
              </a:rPr>
              <a:t>로 연구개발비 구매 프로세스를 전산화함으로써 집행의 투명성과 구매 편의성을 </a:t>
            </a:r>
            <a:r>
              <a:rPr lang="ko-KR" altLang="en-US" sz="1400" dirty="0" smtClean="0">
                <a:latin typeface="산돌고딕 L" pitchFamily="18" charset="-127"/>
                <a:ea typeface="산돌고딕 L" pitchFamily="18" charset="-127"/>
              </a:rPr>
              <a:t>제고합니다</a:t>
            </a:r>
            <a:r>
              <a:rPr lang="en-US" altLang="ko-KR" sz="1400" dirty="0" smtClean="0">
                <a:latin typeface="산돌고딕 L" pitchFamily="18" charset="-127"/>
                <a:ea typeface="산돌고딕 L" pitchFamily="18" charset="-127"/>
              </a:rPr>
              <a:t>. </a:t>
            </a:r>
            <a:r>
              <a:rPr lang="ko-KR" altLang="en-US" sz="1400" u="sng" dirty="0" smtClean="0">
                <a:latin typeface="산돌고딕 L" pitchFamily="18" charset="-127"/>
                <a:ea typeface="산돌고딕 L" pitchFamily="18" charset="-127"/>
              </a:rPr>
              <a:t>향후 모든 </a:t>
            </a:r>
            <a:r>
              <a:rPr lang="en-US" altLang="ko-KR" sz="1400" u="sng" dirty="0" smtClean="0">
                <a:latin typeface="산돌고딕 L" pitchFamily="18" charset="-127"/>
                <a:ea typeface="산돌고딕 L" pitchFamily="18" charset="-127"/>
              </a:rPr>
              <a:t>R&amp;D</a:t>
            </a:r>
            <a:r>
              <a:rPr lang="ko-KR" altLang="en-US" sz="1400" u="sng" dirty="0" smtClean="0">
                <a:latin typeface="산돌고딕 L" pitchFamily="18" charset="-127"/>
                <a:ea typeface="산돌고딕 L" pitchFamily="18" charset="-127"/>
              </a:rPr>
              <a:t>관련 물품의 구매와 공급이 本 시스템에서의  거래될 수 있도록 발전시킬 계획입니다</a:t>
            </a:r>
            <a:r>
              <a:rPr lang="en-US" altLang="ko-KR" sz="1400" dirty="0" smtClean="0">
                <a:latin typeface="산돌고딕 L" pitchFamily="18" charset="-127"/>
                <a:ea typeface="산돌고딕 L" pitchFamily="18" charset="-127"/>
              </a:rPr>
              <a:t>.</a:t>
            </a:r>
            <a:r>
              <a:rPr lang="en-US" altLang="ko-KR" sz="1200" dirty="0" smtClean="0">
                <a:latin typeface="산돌고딕 L" pitchFamily="18" charset="-127"/>
                <a:ea typeface="산돌고딕 L" pitchFamily="18" charset="-127"/>
              </a:rPr>
              <a:t> </a:t>
            </a:r>
            <a:endParaRPr lang="en-US" altLang="ko-KR" sz="1400" dirty="0">
              <a:latin typeface="산돌고딕 L" pitchFamily="18" charset="-127"/>
              <a:ea typeface="산돌고딕 L" pitchFamily="18" charset="-127"/>
            </a:endParaRPr>
          </a:p>
        </p:txBody>
      </p:sp>
      <p:graphicFrame>
        <p:nvGraphicFramePr>
          <p:cNvPr id="6259" name="Group 115"/>
          <p:cNvGraphicFramePr>
            <a:graphicFrameLocks noGrp="1"/>
          </p:cNvGraphicFramePr>
          <p:nvPr/>
        </p:nvGraphicFramePr>
        <p:xfrm>
          <a:off x="458788" y="7588250"/>
          <a:ext cx="6121400" cy="1868424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550429">
                <a:tc>
                  <a:txBody>
                    <a:bodyPr/>
                    <a:lstStyle/>
                    <a:p>
                      <a:pPr marL="542925" marR="0" lvl="0" indent="-542925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bg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 선정 연구과제에 필요한 연구기자재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시재료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하기 위해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에게   견적을 의뢰하거나 공급자가 등록한 물품을 확인하고 견적 및 발주를 하는 단계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839">
                <a:tc>
                  <a:txBody>
                    <a:bodyPr/>
                    <a:lstStyle/>
                    <a:p>
                      <a:pPr marL="542925" marR="0" lvl="0" indent="-542925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bg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 계약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발주서에서 자동 생성된 구매계약을 확인하고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 간 범용공인 인증서를 통해 전자계약서에 전자서명을 하여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계약을 완료하는 단계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839">
                <a:tc>
                  <a:txBody>
                    <a:bodyPr/>
                    <a:lstStyle/>
                    <a:p>
                      <a:pPr marL="542925" marR="0" lvl="0" indent="-542925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bg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납품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계약을 근거로 제조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물류업체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물품조달 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에게 물품을 발송하는 단계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93">
                <a:tc>
                  <a:txBody>
                    <a:bodyPr/>
                    <a:lstStyle/>
                    <a:p>
                      <a:pPr marL="542925" marR="0" lvl="0" indent="-542925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bg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정산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결정된 계약 건에  대해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 자동 생성된 세금계산서를  확인하고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에게 전송 후 승인을 거쳐 국세청으로 신고하는 단계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76251" y="724697"/>
            <a:ext cx="23920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 dirty="0"/>
              <a:t>1. </a:t>
            </a:r>
            <a:r>
              <a:rPr lang="ko-KR" altLang="en-US" sz="1200" b="1" dirty="0"/>
              <a:t>이용업체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공급업체</a:t>
            </a:r>
            <a:r>
              <a:rPr lang="en-US" altLang="ko-KR" sz="1200" b="1" dirty="0" smtClean="0"/>
              <a:t>) </a:t>
            </a:r>
            <a:r>
              <a:rPr lang="ko-KR" altLang="en-US" sz="1200" b="1" dirty="0"/>
              <a:t>등록 절차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04813" y="1010554"/>
            <a:ext cx="59039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ko-KR" altLang="en-US" sz="1000" dirty="0" smtClean="0"/>
              <a:t>온라인 </a:t>
            </a:r>
            <a:r>
              <a:rPr lang="ko-KR" altLang="en-US" sz="1000" dirty="0"/>
              <a:t>구매지원시스템 내에 </a:t>
            </a:r>
            <a:r>
              <a:rPr lang="ko-KR" altLang="en-US" sz="1000" dirty="0" smtClean="0"/>
              <a:t>공급자로 이용업체 등록을 </a:t>
            </a:r>
            <a:r>
              <a:rPr lang="ko-KR" altLang="en-US" sz="1000" dirty="0"/>
              <a:t>완료하신 후 </a:t>
            </a:r>
            <a:r>
              <a:rPr lang="ko-KR" altLang="en-US" sz="1000" dirty="0" smtClean="0"/>
              <a:t>운영자 승인 과정을 거쳐 사용자 </a:t>
            </a:r>
            <a:r>
              <a:rPr lang="ko-KR" altLang="en-US" sz="1000" dirty="0"/>
              <a:t>계정 등록과 </a:t>
            </a:r>
            <a:r>
              <a:rPr lang="ko-KR" altLang="en-US" sz="1000" dirty="0" smtClean="0"/>
              <a:t>판매활동을 </a:t>
            </a:r>
            <a:r>
              <a:rPr lang="ko-KR" altLang="en-US" sz="1000" dirty="0"/>
              <a:t>진행 하실 수 있으며</a:t>
            </a:r>
            <a:r>
              <a:rPr lang="en-US" altLang="ko-KR" sz="1000" dirty="0"/>
              <a:t>, </a:t>
            </a:r>
            <a:r>
              <a:rPr lang="ko-KR" altLang="en-US" sz="1000" dirty="0"/>
              <a:t>다음과 같은 절차에 따라 이용업체 정보를 등록하시기 바랍니다</a:t>
            </a:r>
            <a:r>
              <a:rPr lang="en-US" altLang="ko-KR" sz="1000" dirty="0"/>
              <a:t>.</a:t>
            </a: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608013" y="2872131"/>
            <a:ext cx="576262" cy="23389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60" name="Oval 70"/>
          <p:cNvSpPr>
            <a:spLocks noChangeArrowheads="1"/>
          </p:cNvSpPr>
          <p:nvPr/>
        </p:nvSpPr>
        <p:spPr bwMode="auto">
          <a:xfrm>
            <a:off x="1220789" y="2908247"/>
            <a:ext cx="179387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447676" y="4731226"/>
            <a:ext cx="60055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000" dirty="0" smtClean="0"/>
              <a:t>온라인 구매지원시스템</a:t>
            </a:r>
            <a:r>
              <a:rPr lang="en-US" altLang="ko-KR" sz="1000" dirty="0" smtClean="0"/>
              <a:t>(www.r2b.or.kr)</a:t>
            </a:r>
            <a:r>
              <a:rPr lang="ko-KR" altLang="en-US" sz="1000" dirty="0" smtClean="0"/>
              <a:t>에 </a:t>
            </a:r>
            <a:r>
              <a:rPr lang="ko-KR" altLang="en-US" sz="1000" dirty="0"/>
              <a:t>접속을 하고</a:t>
            </a:r>
            <a:r>
              <a:rPr lang="en-US" altLang="ko-KR" sz="1000" dirty="0"/>
              <a:t>, </a:t>
            </a:r>
            <a:r>
              <a:rPr lang="ko-KR" altLang="en-US" sz="1000" dirty="0"/>
              <a:t>메인 페이지 우측에 “이용업체 등록” </a:t>
            </a:r>
            <a:r>
              <a:rPr lang="ko-KR" altLang="en-US" sz="1000" dirty="0" smtClean="0"/>
              <a:t>버튼</a:t>
            </a:r>
            <a:endParaRPr lang="en-US" altLang="ko-KR" sz="1000" dirty="0" smtClean="0"/>
          </a:p>
          <a:p>
            <a:pPr marL="228600" indent="-228600"/>
            <a:r>
              <a:rPr lang="ko-KR" altLang="en-US" sz="1000" dirty="0" smtClean="0"/>
              <a:t>      을 </a:t>
            </a:r>
            <a:r>
              <a:rPr lang="ko-KR" altLang="en-US" sz="1000" dirty="0"/>
              <a:t>클릭하시면</a:t>
            </a:r>
            <a:r>
              <a:rPr lang="en-US" altLang="ko-KR" sz="1000" dirty="0"/>
              <a:t>, </a:t>
            </a:r>
            <a:r>
              <a:rPr lang="ko-KR" altLang="en-US" sz="1000" dirty="0" smtClean="0"/>
              <a:t>이용업체 </a:t>
            </a:r>
            <a:r>
              <a:rPr lang="ko-KR" altLang="en-US" sz="1000" dirty="0"/>
              <a:t>등록 페이지로 이동합니다</a:t>
            </a:r>
            <a:r>
              <a:rPr lang="en-US" altLang="ko-KR" sz="1000" dirty="0"/>
              <a:t>.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1903236" y="1468781"/>
            <a:ext cx="279435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ko-KR" sz="1200" b="1" dirty="0"/>
              <a:t>[ </a:t>
            </a:r>
            <a:r>
              <a:rPr lang="ko-KR" altLang="en-US" sz="1200" b="1" dirty="0"/>
              <a:t>온라인 구매지원시스템 메인 페이지</a:t>
            </a:r>
            <a:r>
              <a:rPr lang="en-US" altLang="ko-KR" sz="1200" b="1" dirty="0"/>
              <a:t>]</a:t>
            </a: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447676" y="8667340"/>
            <a:ext cx="60055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 2. </a:t>
            </a:r>
            <a:r>
              <a:rPr lang="ko-KR" altLang="en-US" sz="1000" dirty="0"/>
              <a:t>이용업체의 사업자등록번호를 입력하여</a:t>
            </a:r>
            <a:r>
              <a:rPr lang="en-US" altLang="ko-KR" sz="1000" dirty="0"/>
              <a:t>, </a:t>
            </a:r>
            <a:r>
              <a:rPr lang="ko-KR" altLang="en-US" sz="1000" dirty="0"/>
              <a:t>기 등록여부를 확인합니다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3. </a:t>
            </a:r>
            <a:r>
              <a:rPr lang="ko-KR" altLang="en-US" sz="1000" dirty="0"/>
              <a:t>미 등록된 업체는 온라인 구매지원시스템 내의 기업관리자</a:t>
            </a:r>
            <a:r>
              <a:rPr lang="en-US" altLang="ko-KR" sz="1000" dirty="0"/>
              <a:t>(</a:t>
            </a:r>
            <a:r>
              <a:rPr lang="ko-KR" altLang="en-US" sz="1000" dirty="0"/>
              <a:t>과제책임자</a:t>
            </a:r>
            <a:r>
              <a:rPr lang="en-US" altLang="ko-KR" sz="1000" dirty="0"/>
              <a:t>)</a:t>
            </a:r>
            <a:r>
              <a:rPr lang="ko-KR" altLang="en-US" sz="1000" dirty="0"/>
              <a:t>의 실명확인 절차를 </a:t>
            </a:r>
          </a:p>
          <a:p>
            <a:r>
              <a:rPr lang="ko-KR" altLang="en-US" sz="1000" dirty="0"/>
              <a:t>    수행합니다</a:t>
            </a:r>
            <a:r>
              <a:rPr lang="en-US" altLang="ko-KR" sz="1000" dirty="0"/>
              <a:t>,</a:t>
            </a:r>
          </a:p>
          <a:p>
            <a:r>
              <a:rPr lang="en-US" altLang="ko-KR" sz="1000" dirty="0"/>
              <a:t> 4. </a:t>
            </a:r>
            <a:r>
              <a:rPr lang="ko-KR" altLang="en-US" sz="1000" dirty="0"/>
              <a:t>실명확인 완료 후 업체등록하기 버튼을 클릭합니다</a:t>
            </a:r>
            <a:r>
              <a:rPr lang="en-US" altLang="ko-KR" sz="1000" dirty="0"/>
              <a:t>.</a:t>
            </a:r>
          </a:p>
        </p:txBody>
      </p:sp>
      <p:pic>
        <p:nvPicPr>
          <p:cNvPr id="2076" name="Picture 28" descr="이용업체 등록 조회 완료"/>
          <p:cNvPicPr>
            <a:picLocks noChangeAspect="1" noChangeArrowheads="1"/>
          </p:cNvPicPr>
          <p:nvPr/>
        </p:nvPicPr>
        <p:blipFill>
          <a:blip r:embed="rId2" cstate="print"/>
          <a:srcRect t="15721" r="9335"/>
          <a:stretch>
            <a:fillRect/>
          </a:stretch>
        </p:blipFill>
        <p:spPr bwMode="auto">
          <a:xfrm>
            <a:off x="584199" y="5510292"/>
            <a:ext cx="5864101" cy="304231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2460299" y="5149135"/>
            <a:ext cx="18405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ko-KR" sz="1200" b="1"/>
              <a:t>[ </a:t>
            </a:r>
            <a:r>
              <a:rPr lang="ko-KR" altLang="en-US" sz="1200" b="1"/>
              <a:t>이용업체 등록 페이지</a:t>
            </a:r>
            <a:r>
              <a:rPr lang="en-US" altLang="ko-KR" sz="1200" b="1"/>
              <a:t>]</a:t>
            </a:r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2420939" y="6134577"/>
            <a:ext cx="2160587" cy="31300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66" name="Oval 70"/>
          <p:cNvSpPr>
            <a:spLocks noChangeArrowheads="1"/>
          </p:cNvSpPr>
          <p:nvPr/>
        </p:nvSpPr>
        <p:spPr bwMode="auto">
          <a:xfrm>
            <a:off x="2209800" y="6220566"/>
            <a:ext cx="179388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069" name="Oval 70"/>
          <p:cNvSpPr>
            <a:spLocks noChangeArrowheads="1"/>
          </p:cNvSpPr>
          <p:nvPr/>
        </p:nvSpPr>
        <p:spPr bwMode="auto">
          <a:xfrm>
            <a:off x="1162050" y="7928319"/>
            <a:ext cx="179388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1412876" y="7696148"/>
            <a:ext cx="1655763" cy="54517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2077" name="Picture 29" descr="인증 완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7064" y="7149254"/>
            <a:ext cx="1697037" cy="1295003"/>
          </a:xfrm>
          <a:prstGeom prst="rect">
            <a:avLst/>
          </a:prstGeom>
          <a:noFill/>
        </p:spPr>
      </p:pic>
      <p:cxnSp>
        <p:nvCxnSpPr>
          <p:cNvPr id="2073" name="AutoShape 25"/>
          <p:cNvCxnSpPr>
            <a:cxnSpLocks noChangeShapeType="1"/>
            <a:stCxn id="2070" idx="3"/>
          </p:cNvCxnSpPr>
          <p:nvPr/>
        </p:nvCxnSpPr>
        <p:spPr bwMode="auto">
          <a:xfrm flipV="1">
            <a:off x="3082925" y="7797615"/>
            <a:ext cx="1354138" cy="171979"/>
          </a:xfrm>
          <a:prstGeom prst="bentConnector3">
            <a:avLst>
              <a:gd name="adj1" fmla="val 49356"/>
            </a:avLst>
          </a:prstGeom>
          <a:noFill/>
          <a:ln w="19050">
            <a:solidFill>
              <a:srgbClr val="FF0000"/>
            </a:solidFill>
            <a:prstDash val="sysDot"/>
            <a:miter lim="800000"/>
            <a:headEnd/>
            <a:tailEnd type="triangle" w="med" len="med"/>
          </a:ln>
          <a:effectLst/>
        </p:spPr>
      </p:cxnSp>
      <p:sp>
        <p:nvSpPr>
          <p:cNvPr id="2074" name="Oval 70"/>
          <p:cNvSpPr>
            <a:spLocks noChangeArrowheads="1"/>
          </p:cNvSpPr>
          <p:nvPr/>
        </p:nvSpPr>
        <p:spPr bwMode="auto">
          <a:xfrm>
            <a:off x="4257675" y="7539646"/>
            <a:ext cx="179388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4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548680" y="1793175"/>
            <a:ext cx="5911497" cy="2814452"/>
            <a:chOff x="548680" y="1907704"/>
            <a:chExt cx="5688632" cy="2592288"/>
          </a:xfrm>
        </p:grpSpPr>
        <p:pic>
          <p:nvPicPr>
            <p:cNvPr id="22" name="그림 21" descr="처음화면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680" y="1907704"/>
              <a:ext cx="5688632" cy="2592288"/>
            </a:xfrm>
            <a:prstGeom prst="rect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</p:pic>
        <p:sp>
          <p:nvSpPr>
            <p:cNvPr id="23" name="Rectangle 9"/>
            <p:cNvSpPr>
              <a:spLocks noChangeArrowheads="1"/>
            </p:cNvSpPr>
            <p:nvPr/>
          </p:nvSpPr>
          <p:spPr bwMode="auto">
            <a:xfrm>
              <a:off x="836712" y="2555776"/>
              <a:ext cx="576262" cy="2159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Oval 70"/>
            <p:cNvSpPr>
              <a:spLocks noChangeArrowheads="1"/>
            </p:cNvSpPr>
            <p:nvPr/>
          </p:nvSpPr>
          <p:spPr bwMode="auto">
            <a:xfrm>
              <a:off x="1412776" y="2627784"/>
              <a:ext cx="179387" cy="15081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accent2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10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3" y="5152307"/>
            <a:ext cx="5832648" cy="38385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447676" y="4177949"/>
            <a:ext cx="600551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5. </a:t>
            </a:r>
            <a:r>
              <a:rPr lang="ko-KR" altLang="en-US" sz="1000" dirty="0"/>
              <a:t>이용업체 등록하기 버튼을 클릭합니다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6. </a:t>
            </a:r>
            <a:r>
              <a:rPr lang="ko-KR" altLang="en-US" sz="1000" dirty="0"/>
              <a:t>업체 </a:t>
            </a:r>
            <a:r>
              <a:rPr lang="ko-KR" altLang="en-US" sz="1000" b="1" u="sng" dirty="0"/>
              <a:t>범용 공인인증서</a:t>
            </a:r>
            <a:r>
              <a:rPr lang="ko-KR" altLang="en-US" sz="1000" u="sng" dirty="0"/>
              <a:t> </a:t>
            </a:r>
            <a:r>
              <a:rPr lang="en-US" altLang="ko-KR" sz="1000" u="sng" dirty="0" smtClean="0"/>
              <a:t>(</a:t>
            </a:r>
            <a:r>
              <a:rPr lang="ko-KR" altLang="en-US" sz="1000" u="sng" dirty="0" smtClean="0"/>
              <a:t>인증서가 없는 업체는 고객센터</a:t>
            </a:r>
            <a:r>
              <a:rPr lang="en-US" altLang="ko-KR" sz="1000" u="sng" dirty="0" smtClean="0"/>
              <a:t>[02-3433-4227]</a:t>
            </a:r>
            <a:r>
              <a:rPr lang="ko-KR" altLang="en-US" sz="1000" dirty="0" smtClean="0"/>
              <a:t>로 문의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입력창이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생성되고</a:t>
            </a:r>
            <a:r>
              <a:rPr lang="en-US" altLang="ko-KR" sz="1000" dirty="0"/>
              <a:t>, </a:t>
            </a:r>
            <a:r>
              <a:rPr lang="ko-KR" altLang="en-US" sz="1000" dirty="0"/>
              <a:t>인증서 비밀번호를 입력하면</a:t>
            </a:r>
            <a:r>
              <a:rPr lang="en-US" altLang="ko-KR" sz="1000" dirty="0"/>
              <a:t>, </a:t>
            </a:r>
            <a:r>
              <a:rPr lang="ko-KR" altLang="en-US" sz="1000" dirty="0"/>
              <a:t>업체정보 페이지로 </a:t>
            </a:r>
            <a:r>
              <a:rPr lang="ko-KR" altLang="en-US" sz="1000" dirty="0" smtClean="0"/>
              <a:t>이동합니다</a:t>
            </a:r>
            <a:r>
              <a:rPr lang="en-US" altLang="ko-KR" sz="1000" dirty="0"/>
              <a:t>. </a:t>
            </a:r>
          </a:p>
        </p:txBody>
      </p:sp>
      <p:pic>
        <p:nvPicPr>
          <p:cNvPr id="3093" name="Picture 21" descr="이용업체 등록 조회 완료"/>
          <p:cNvPicPr>
            <a:picLocks noChangeAspect="1" noChangeArrowheads="1"/>
          </p:cNvPicPr>
          <p:nvPr/>
        </p:nvPicPr>
        <p:blipFill>
          <a:blip r:embed="rId3" cstate="print"/>
          <a:srcRect t="15721" r="9335"/>
          <a:stretch>
            <a:fillRect/>
          </a:stretch>
        </p:blipFill>
        <p:spPr bwMode="auto">
          <a:xfrm>
            <a:off x="584200" y="1132727"/>
            <a:ext cx="5689600" cy="304231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2468564" y="771571"/>
            <a:ext cx="18405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[ </a:t>
            </a:r>
            <a:r>
              <a:rPr lang="ko-KR" altLang="en-US" sz="1200" b="1"/>
              <a:t>이용업체 등록 페이지</a:t>
            </a:r>
            <a:r>
              <a:rPr lang="en-US" altLang="ko-KR" sz="1200" b="1"/>
              <a:t>]</a:t>
            </a:r>
          </a:p>
        </p:txBody>
      </p:sp>
      <p:cxnSp>
        <p:nvCxnSpPr>
          <p:cNvPr id="3100" name="AutoShape 28"/>
          <p:cNvCxnSpPr>
            <a:cxnSpLocks noChangeShapeType="1"/>
            <a:stCxn id="3102" idx="0"/>
          </p:cNvCxnSpPr>
          <p:nvPr/>
        </p:nvCxnSpPr>
        <p:spPr bwMode="auto">
          <a:xfrm rot="16200000">
            <a:off x="3284009" y="2844052"/>
            <a:ext cx="1190096" cy="973137"/>
          </a:xfrm>
          <a:prstGeom prst="bentConnector2">
            <a:avLst/>
          </a:prstGeom>
          <a:noFill/>
          <a:ln w="19050">
            <a:solidFill>
              <a:srgbClr val="FF0000"/>
            </a:solidFill>
            <a:prstDash val="sysDot"/>
            <a:miter lim="800000"/>
            <a:headEnd/>
            <a:tailEnd type="triangle" w="med" len="med"/>
          </a:ln>
          <a:effectLst/>
        </p:spPr>
      </p:cxnSp>
      <p:sp>
        <p:nvSpPr>
          <p:cNvPr id="3101" name="Oval 70"/>
          <p:cNvSpPr>
            <a:spLocks noChangeArrowheads="1"/>
          </p:cNvSpPr>
          <p:nvPr/>
        </p:nvSpPr>
        <p:spPr bwMode="auto">
          <a:xfrm>
            <a:off x="4173539" y="2487923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6</a:t>
            </a:r>
          </a:p>
        </p:txBody>
      </p:sp>
      <p:sp>
        <p:nvSpPr>
          <p:cNvPr id="3102" name="Rectangle 30"/>
          <p:cNvSpPr>
            <a:spLocks noChangeArrowheads="1"/>
          </p:cNvSpPr>
          <p:nvPr/>
        </p:nvSpPr>
        <p:spPr bwMode="auto">
          <a:xfrm>
            <a:off x="2924176" y="3941148"/>
            <a:ext cx="936625" cy="26140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03" name="Oval 70"/>
          <p:cNvSpPr>
            <a:spLocks noChangeArrowheads="1"/>
          </p:cNvSpPr>
          <p:nvPr/>
        </p:nvSpPr>
        <p:spPr bwMode="auto">
          <a:xfrm>
            <a:off x="3897313" y="4004780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5</a:t>
            </a:r>
          </a:p>
        </p:txBody>
      </p:sp>
      <p:pic>
        <p:nvPicPr>
          <p:cNvPr id="3104" name="Picture 32" descr="공인인증서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65626" y="1473246"/>
            <a:ext cx="1800225" cy="2522935"/>
          </a:xfrm>
          <a:prstGeom prst="rect">
            <a:avLst/>
          </a:prstGeom>
          <a:noFill/>
        </p:spPr>
      </p:pic>
      <p:sp>
        <p:nvSpPr>
          <p:cNvPr id="3106" name="Text Box 34"/>
          <p:cNvSpPr txBox="1">
            <a:spLocks noChangeArrowheads="1"/>
          </p:cNvSpPr>
          <p:nvPr/>
        </p:nvSpPr>
        <p:spPr bwMode="auto">
          <a:xfrm>
            <a:off x="2265363" y="4811317"/>
            <a:ext cx="21916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 dirty="0"/>
              <a:t>[ </a:t>
            </a:r>
            <a:r>
              <a:rPr lang="ko-KR" altLang="en-US" sz="1200" b="1" dirty="0"/>
              <a:t>이용업체 정보 입력 페이지</a:t>
            </a:r>
            <a:r>
              <a:rPr lang="en-US" altLang="ko-KR" sz="1200" b="1" dirty="0"/>
              <a:t>]</a:t>
            </a:r>
          </a:p>
        </p:txBody>
      </p:sp>
      <p:sp>
        <p:nvSpPr>
          <p:cNvPr id="3107" name="Rectangle 35"/>
          <p:cNvSpPr>
            <a:spLocks noChangeArrowheads="1"/>
          </p:cNvSpPr>
          <p:nvPr/>
        </p:nvSpPr>
        <p:spPr bwMode="auto">
          <a:xfrm>
            <a:off x="3704400" y="6194222"/>
            <a:ext cx="936625" cy="26140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08" name="Oval 70"/>
          <p:cNvSpPr>
            <a:spLocks noChangeArrowheads="1"/>
          </p:cNvSpPr>
          <p:nvPr/>
        </p:nvSpPr>
        <p:spPr bwMode="auto">
          <a:xfrm>
            <a:off x="4701288" y="6257854"/>
            <a:ext cx="179387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>
                <a:solidFill>
                  <a:srgbClr val="FFFFFF"/>
                </a:solidFill>
              </a:rPr>
              <a:t>7</a:t>
            </a:r>
          </a:p>
        </p:txBody>
      </p:sp>
      <p:sp>
        <p:nvSpPr>
          <p:cNvPr id="3109" name="Rectangle 37"/>
          <p:cNvSpPr>
            <a:spLocks noChangeArrowheads="1"/>
          </p:cNvSpPr>
          <p:nvPr/>
        </p:nvSpPr>
        <p:spPr bwMode="auto">
          <a:xfrm>
            <a:off x="4857101" y="8752501"/>
            <a:ext cx="1439863" cy="22013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10" name="Oval 70"/>
          <p:cNvSpPr>
            <a:spLocks noChangeArrowheads="1"/>
          </p:cNvSpPr>
          <p:nvPr/>
        </p:nvSpPr>
        <p:spPr bwMode="auto">
          <a:xfrm>
            <a:off x="4605889" y="8781768"/>
            <a:ext cx="179388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>
                <a:solidFill>
                  <a:srgbClr val="FFFFFF"/>
                </a:solidFill>
              </a:rPr>
              <a:t>8</a:t>
            </a:r>
          </a:p>
        </p:txBody>
      </p: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450851" y="9006549"/>
            <a:ext cx="60055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7. </a:t>
            </a:r>
            <a:r>
              <a:rPr lang="ko-KR" altLang="en-US" sz="1000" b="1" u="sng" dirty="0" smtClean="0"/>
              <a:t>공급업체 </a:t>
            </a:r>
            <a:r>
              <a:rPr lang="ko-KR" altLang="en-US" sz="1000" b="1" u="sng" dirty="0" err="1" smtClean="0"/>
              <a:t>등록</a:t>
            </a:r>
            <a:r>
              <a:rPr lang="ko-KR" altLang="en-US" sz="1000" dirty="0" err="1" smtClean="0"/>
              <a:t>를</a:t>
            </a:r>
            <a:r>
              <a:rPr lang="ko-KR" altLang="en-US" sz="1000" dirty="0" smtClean="0"/>
              <a:t> 선택합니다</a:t>
            </a:r>
            <a:endParaRPr lang="en-US" altLang="ko-KR" sz="1000" dirty="0"/>
          </a:p>
          <a:p>
            <a:r>
              <a:rPr lang="en-US" altLang="ko-KR" sz="1000" dirty="0"/>
              <a:t>8. </a:t>
            </a:r>
            <a:r>
              <a:rPr lang="ko-KR" altLang="en-US" sz="1000" dirty="0"/>
              <a:t>사이트 이용 약관에 동의합니다</a:t>
            </a:r>
            <a:r>
              <a:rPr lang="en-US" altLang="ko-KR" sz="1000" dirty="0" smtClean="0"/>
              <a:t>.</a:t>
            </a:r>
            <a:endParaRPr lang="en-US" altLang="ko-KR" sz="1000" dirty="0"/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공급업체회원가입.jpg"/>
          <p:cNvPicPr>
            <a:picLocks noChangeAspect="1"/>
          </p:cNvPicPr>
          <p:nvPr/>
        </p:nvPicPr>
        <p:blipFill>
          <a:blip r:embed="rId2" cstate="print"/>
          <a:srcRect l="18335" t="24800" r="26634" b="27950"/>
          <a:stretch>
            <a:fillRect/>
          </a:stretch>
        </p:blipFill>
        <p:spPr>
          <a:xfrm>
            <a:off x="355648" y="1138171"/>
            <a:ext cx="6336704" cy="736456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2265363" y="746321"/>
            <a:ext cx="21916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 dirty="0"/>
              <a:t>[ </a:t>
            </a:r>
            <a:r>
              <a:rPr lang="ko-KR" altLang="en-US" sz="1200" b="1" dirty="0"/>
              <a:t>이용업체 정보 입력 페이지</a:t>
            </a:r>
            <a:r>
              <a:rPr lang="en-US" altLang="ko-KR" sz="1200" b="1" dirty="0"/>
              <a:t>]</a:t>
            </a:r>
          </a:p>
        </p:txBody>
      </p:sp>
      <p:sp>
        <p:nvSpPr>
          <p:cNvPr id="4118" name="Rectangle 22"/>
          <p:cNvSpPr>
            <a:spLocks noChangeArrowheads="1"/>
          </p:cNvSpPr>
          <p:nvPr/>
        </p:nvSpPr>
        <p:spPr bwMode="auto">
          <a:xfrm>
            <a:off x="427657" y="1140030"/>
            <a:ext cx="6216425" cy="3315006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119" name="Oval 70"/>
          <p:cNvSpPr>
            <a:spLocks noChangeArrowheads="1"/>
          </p:cNvSpPr>
          <p:nvPr/>
        </p:nvSpPr>
        <p:spPr bwMode="auto">
          <a:xfrm>
            <a:off x="1160372" y="1198583"/>
            <a:ext cx="203388" cy="16986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9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4120" name="Rectangle 24"/>
          <p:cNvSpPr>
            <a:spLocks noChangeArrowheads="1"/>
          </p:cNvSpPr>
          <p:nvPr/>
        </p:nvSpPr>
        <p:spPr bwMode="auto">
          <a:xfrm>
            <a:off x="427657" y="5556828"/>
            <a:ext cx="6216425" cy="2089956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121" name="Oval 70"/>
          <p:cNvSpPr>
            <a:spLocks noChangeArrowheads="1"/>
          </p:cNvSpPr>
          <p:nvPr/>
        </p:nvSpPr>
        <p:spPr bwMode="auto">
          <a:xfrm>
            <a:off x="1265592" y="4590863"/>
            <a:ext cx="231490" cy="202134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10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4123" name="Oval 70"/>
          <p:cNvSpPr>
            <a:spLocks noChangeArrowheads="1"/>
          </p:cNvSpPr>
          <p:nvPr/>
        </p:nvSpPr>
        <p:spPr bwMode="auto">
          <a:xfrm>
            <a:off x="1159410" y="5585733"/>
            <a:ext cx="228101" cy="213244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11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14" name="Rectangle 24"/>
          <p:cNvSpPr>
            <a:spLocks noChangeArrowheads="1"/>
          </p:cNvSpPr>
          <p:nvPr/>
        </p:nvSpPr>
        <p:spPr bwMode="auto">
          <a:xfrm>
            <a:off x="428633" y="4533668"/>
            <a:ext cx="6215449" cy="90232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2" name="Text Box 28"/>
          <p:cNvSpPr txBox="1">
            <a:spLocks noChangeArrowheads="1"/>
          </p:cNvSpPr>
          <p:nvPr/>
        </p:nvSpPr>
        <p:spPr bwMode="auto">
          <a:xfrm>
            <a:off x="412416" y="8632258"/>
            <a:ext cx="6005513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 smtClean="0"/>
              <a:t>9. </a:t>
            </a:r>
            <a:r>
              <a:rPr lang="ko-KR" altLang="en-US" sz="1000" dirty="0"/>
              <a:t>회사정보를 입력합니다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 smtClean="0"/>
              <a:t>10, </a:t>
            </a:r>
            <a:r>
              <a:rPr lang="ko-KR" altLang="en-US" sz="1000" dirty="0" smtClean="0"/>
              <a:t>판매하고자 하는 제품품목 정보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취급품목 중 대표품목을 선정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를 </a:t>
            </a:r>
            <a:r>
              <a:rPr lang="ko-KR" altLang="en-US" sz="1000" dirty="0"/>
              <a:t>입력합니다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 smtClean="0"/>
              <a:t>11. </a:t>
            </a:r>
            <a:r>
              <a:rPr lang="ko-KR" altLang="en-US" sz="1000" dirty="0" smtClean="0"/>
              <a:t>사업자등록증 사본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입금통장사본</a:t>
            </a:r>
            <a:r>
              <a:rPr lang="en-US" altLang="ko-KR" sz="1000" dirty="0" smtClean="0"/>
              <a:t>(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기업은행계좌만</a:t>
            </a:r>
            <a:r>
              <a:rPr lang="ko-KR" altLang="en-US" sz="1000" dirty="0" smtClean="0"/>
              <a:t> 가능합니다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등을 </a:t>
            </a:r>
            <a:r>
              <a:rPr lang="ko-KR" altLang="en-US" sz="1000" dirty="0" smtClean="0"/>
              <a:t>이미지로 첨부합니다</a:t>
            </a:r>
            <a:r>
              <a:rPr lang="en-US" altLang="ko-KR" sz="1000" dirty="0" smtClean="0"/>
              <a:t>.  </a:t>
            </a:r>
            <a:r>
              <a:rPr lang="ko-KR" altLang="en-US" sz="1000" dirty="0" smtClean="0"/>
              <a:t>추후 첨부된 원본을 상기 주소로 우편 또는 택배로 반드시 보내주셔야 공급자 사용승인이 됩니다 </a:t>
            </a:r>
            <a:r>
              <a:rPr lang="en-US" altLang="ko-KR" sz="1000" dirty="0" smtClean="0"/>
              <a:t>.</a:t>
            </a:r>
          </a:p>
          <a:p>
            <a:r>
              <a:rPr lang="en-US" altLang="ko-KR" sz="1000" dirty="0" smtClean="0"/>
              <a:t>* </a:t>
            </a:r>
            <a:r>
              <a:rPr lang="ko-KR" altLang="en-US" sz="1000" dirty="0" err="1" smtClean="0"/>
              <a:t>통신판매업신고증은</a:t>
            </a:r>
            <a:r>
              <a:rPr lang="ko-KR" altLang="en-US" sz="1000" dirty="0" smtClean="0"/>
              <a:t> 업로드 및 송부하지 않으셔도 됩니다</a:t>
            </a:r>
            <a:r>
              <a:rPr lang="en-US" altLang="ko-KR" sz="1000" dirty="0" smtClean="0"/>
              <a:t>.</a:t>
            </a:r>
            <a:endParaRPr lang="en-US" altLang="ko-KR" sz="1000" dirty="0"/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4" y="1701539"/>
            <a:ext cx="6446837" cy="451961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2389188" y="1193271"/>
            <a:ext cx="21916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 dirty="0"/>
              <a:t>[ </a:t>
            </a:r>
            <a:r>
              <a:rPr lang="ko-KR" altLang="en-US" sz="1200" b="1" dirty="0"/>
              <a:t>이용업체 정보 입력 페이지</a:t>
            </a:r>
            <a:r>
              <a:rPr lang="en-US" altLang="ko-KR" sz="1200" b="1" dirty="0"/>
              <a:t>]</a:t>
            </a:r>
          </a:p>
        </p:txBody>
      </p:sp>
      <p:sp>
        <p:nvSpPr>
          <p:cNvPr id="4118" name="Rectangle 22"/>
          <p:cNvSpPr>
            <a:spLocks noChangeArrowheads="1"/>
          </p:cNvSpPr>
          <p:nvPr/>
        </p:nvSpPr>
        <p:spPr bwMode="auto">
          <a:xfrm>
            <a:off x="370960" y="1696649"/>
            <a:ext cx="6350217" cy="271780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119" name="Oval 70"/>
          <p:cNvSpPr>
            <a:spLocks noChangeArrowheads="1"/>
          </p:cNvSpPr>
          <p:nvPr/>
        </p:nvSpPr>
        <p:spPr bwMode="auto">
          <a:xfrm>
            <a:off x="1404508" y="1716060"/>
            <a:ext cx="214484" cy="208506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12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4121" name="Oval 70"/>
          <p:cNvSpPr>
            <a:spLocks noChangeArrowheads="1"/>
          </p:cNvSpPr>
          <p:nvPr/>
        </p:nvSpPr>
        <p:spPr bwMode="auto">
          <a:xfrm>
            <a:off x="1332935" y="4542810"/>
            <a:ext cx="252431" cy="237244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13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4122" name="Rectangle 26"/>
          <p:cNvSpPr>
            <a:spLocks noChangeArrowheads="1"/>
          </p:cNvSpPr>
          <p:nvPr/>
        </p:nvSpPr>
        <p:spPr bwMode="auto">
          <a:xfrm>
            <a:off x="2688729" y="5831109"/>
            <a:ext cx="1327150" cy="33536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123" name="Oval 70"/>
          <p:cNvSpPr>
            <a:spLocks noChangeArrowheads="1"/>
          </p:cNvSpPr>
          <p:nvPr/>
        </p:nvSpPr>
        <p:spPr bwMode="auto">
          <a:xfrm>
            <a:off x="4128889" y="5909117"/>
            <a:ext cx="229887" cy="230033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14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4124" name="Text Box 28"/>
          <p:cNvSpPr txBox="1">
            <a:spLocks noChangeArrowheads="1"/>
          </p:cNvSpPr>
          <p:nvPr/>
        </p:nvSpPr>
        <p:spPr bwMode="auto">
          <a:xfrm>
            <a:off x="550069" y="6377169"/>
            <a:ext cx="60055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 smtClean="0"/>
              <a:t>12, </a:t>
            </a:r>
            <a:r>
              <a:rPr lang="ko-KR" altLang="en-US" sz="1000" dirty="0" smtClean="0"/>
              <a:t>기업관리자로 </a:t>
            </a:r>
            <a:r>
              <a:rPr lang="ko-KR" altLang="en-US" sz="1000" dirty="0"/>
              <a:t>선정할 대상의 개인 정보를 입력합니다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 smtClean="0"/>
              <a:t>13. </a:t>
            </a:r>
            <a:r>
              <a:rPr lang="ko-KR" altLang="en-US" sz="1000" dirty="0" smtClean="0"/>
              <a:t>교</a:t>
            </a:r>
            <a:r>
              <a:rPr lang="ko-KR" altLang="en-US" sz="1000" dirty="0"/>
              <a:t>환 </a:t>
            </a:r>
            <a:r>
              <a:rPr lang="ko-KR" altLang="en-US" sz="1000" dirty="0" smtClean="0"/>
              <a:t>및 반품 </a:t>
            </a:r>
            <a:r>
              <a:rPr lang="ko-KR" altLang="en-US" sz="1000" dirty="0"/>
              <a:t>시 </a:t>
            </a:r>
            <a:r>
              <a:rPr lang="ko-KR" altLang="en-US" sz="1000" dirty="0" smtClean="0"/>
              <a:t>배송주소를 입력합니다</a:t>
            </a:r>
            <a:r>
              <a:rPr lang="en-US" altLang="ko-KR" sz="1000" dirty="0" smtClean="0"/>
              <a:t>.</a:t>
            </a:r>
          </a:p>
          <a:p>
            <a:r>
              <a:rPr lang="en-US" altLang="ko-KR" sz="1000" dirty="0" smtClean="0"/>
              <a:t>14. </a:t>
            </a:r>
            <a:r>
              <a:rPr lang="ko-KR" altLang="en-US" sz="1000" dirty="0"/>
              <a:t>업체 </a:t>
            </a:r>
            <a:r>
              <a:rPr lang="ko-KR" altLang="en-US" sz="1000" dirty="0" smtClean="0"/>
              <a:t>정보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부가정보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기업관리자 정보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교</a:t>
            </a:r>
            <a:r>
              <a:rPr lang="ko-KR" altLang="en-US" sz="1000" dirty="0"/>
              <a:t>환 </a:t>
            </a:r>
            <a:r>
              <a:rPr lang="ko-KR" altLang="en-US" sz="1000" dirty="0" smtClean="0"/>
              <a:t>및 반품 주소를 </a:t>
            </a:r>
            <a:r>
              <a:rPr lang="ko-KR" altLang="en-US" sz="1000" dirty="0"/>
              <a:t>모두 입력한 후 </a:t>
            </a:r>
            <a:r>
              <a:rPr lang="ko-KR" altLang="en-US" sz="1000" dirty="0" smtClean="0"/>
              <a:t>공급업체 </a:t>
            </a:r>
            <a:r>
              <a:rPr lang="ko-KR" altLang="en-US" sz="1000" dirty="0"/>
              <a:t>등록완료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en-US" altLang="ko-KR" sz="1000" dirty="0" smtClean="0"/>
              <a:t>     </a:t>
            </a:r>
            <a:r>
              <a:rPr lang="ko-KR" altLang="en-US" sz="1000" dirty="0" smtClean="0"/>
              <a:t>버튼을 </a:t>
            </a:r>
            <a:r>
              <a:rPr lang="ko-KR" altLang="en-US" sz="1000" dirty="0"/>
              <a:t>클릭하여 입력 </a:t>
            </a:r>
            <a:r>
              <a:rPr lang="ko-KR" altLang="en-US" sz="1000" dirty="0" smtClean="0"/>
              <a:t>정보가 저장이 </a:t>
            </a:r>
            <a:r>
              <a:rPr lang="ko-KR" altLang="en-US" sz="1000" dirty="0"/>
              <a:t>되고 완료 페이지로 이동합니다</a:t>
            </a:r>
            <a:r>
              <a:rPr lang="en-US" altLang="ko-KR" sz="1000" dirty="0"/>
              <a:t>.</a:t>
            </a:r>
          </a:p>
        </p:txBody>
      </p:sp>
      <p:sp>
        <p:nvSpPr>
          <p:cNvPr id="14" name="Rectangle 22"/>
          <p:cNvSpPr>
            <a:spLocks noChangeArrowheads="1"/>
          </p:cNvSpPr>
          <p:nvPr/>
        </p:nvSpPr>
        <p:spPr bwMode="auto">
          <a:xfrm>
            <a:off x="377717" y="4504962"/>
            <a:ext cx="6350217" cy="115443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2205038" y="847989"/>
            <a:ext cx="21916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 dirty="0"/>
              <a:t>[ </a:t>
            </a:r>
            <a:r>
              <a:rPr lang="ko-KR" altLang="en-US" sz="1200" b="1" dirty="0"/>
              <a:t>이용업체 등록 완료 페이지</a:t>
            </a:r>
            <a:r>
              <a:rPr lang="en-US" altLang="ko-KR" sz="1200" b="1" dirty="0"/>
              <a:t>]</a:t>
            </a:r>
          </a:p>
        </p:txBody>
      </p:sp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1298890"/>
            <a:ext cx="6438900" cy="564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8" name="Picture 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0" y="5351898"/>
            <a:ext cx="5832648" cy="3427626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76251" y="693737"/>
            <a:ext cx="259237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 dirty="0"/>
              <a:t>2. </a:t>
            </a:r>
            <a:r>
              <a:rPr lang="ko-KR" altLang="en-US" sz="1200" b="1" dirty="0"/>
              <a:t>회원가입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사용자 계정 등록</a:t>
            </a:r>
            <a:r>
              <a:rPr lang="en-US" altLang="ko-KR" sz="1200" b="1" dirty="0"/>
              <a:t>) </a:t>
            </a:r>
            <a:r>
              <a:rPr lang="ko-KR" altLang="en-US" sz="1200" b="1" dirty="0"/>
              <a:t>절차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04813" y="948796"/>
            <a:ext cx="59039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ko-KR" altLang="en-US" sz="1000" dirty="0"/>
              <a:t>이용업체 등록이 완료가 되면</a:t>
            </a:r>
            <a:r>
              <a:rPr lang="en-US" altLang="ko-KR" sz="1000" dirty="0"/>
              <a:t>, </a:t>
            </a:r>
            <a:r>
              <a:rPr lang="ko-KR" altLang="en-US" sz="1000" dirty="0"/>
              <a:t>해당업체의 개별 사용자 계정을 등록할 수 있으며</a:t>
            </a:r>
            <a:r>
              <a:rPr lang="en-US" altLang="ko-KR" sz="1000" dirty="0"/>
              <a:t>, </a:t>
            </a:r>
            <a:r>
              <a:rPr lang="ko-KR" altLang="en-US" sz="1000" dirty="0"/>
              <a:t>다음과 같은 절차를 통해 가입이 완료 됩니다</a:t>
            </a:r>
            <a:r>
              <a:rPr lang="en-US" altLang="ko-KR" sz="1000" dirty="0"/>
              <a:t>.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447676" y="4558242"/>
            <a:ext cx="60055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/>
              <a:t>1. </a:t>
            </a:r>
            <a:r>
              <a:rPr lang="ko-KR" altLang="en-US" sz="1000"/>
              <a:t>온라인 구매지원시스템에 접속을 하고</a:t>
            </a:r>
            <a:r>
              <a:rPr lang="en-US" altLang="ko-KR" sz="1000"/>
              <a:t>, </a:t>
            </a:r>
            <a:r>
              <a:rPr lang="ko-KR" altLang="en-US" sz="1000"/>
              <a:t>메인 페이지 좌측 “회원가입”을 클릭하시면</a:t>
            </a:r>
            <a:r>
              <a:rPr lang="en-US" altLang="ko-KR" sz="1000"/>
              <a:t>, </a:t>
            </a:r>
            <a:r>
              <a:rPr lang="ko-KR" altLang="en-US" sz="1000"/>
              <a:t>이용업체 등록 </a:t>
            </a:r>
          </a:p>
          <a:p>
            <a:r>
              <a:rPr lang="ko-KR" altLang="en-US" sz="1000"/>
              <a:t>   여부 조회 페이지로 이동합니다</a:t>
            </a:r>
            <a:r>
              <a:rPr lang="en-US" altLang="ko-KR" sz="1000"/>
              <a:t>.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916113" y="1268282"/>
            <a:ext cx="279435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[ </a:t>
            </a:r>
            <a:r>
              <a:rPr lang="ko-KR" altLang="en-US" sz="1200" b="1"/>
              <a:t>온라인 구매지원시스템 메인 페이지</a:t>
            </a:r>
            <a:r>
              <a:rPr lang="en-US" altLang="ko-KR" sz="1200" b="1"/>
              <a:t>]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447676" y="8799248"/>
            <a:ext cx="60055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 2. </a:t>
            </a:r>
            <a:r>
              <a:rPr lang="ko-KR" altLang="en-US" sz="1000" dirty="0"/>
              <a:t>이용업체의 사업자등록번호를 입력하여</a:t>
            </a:r>
            <a:r>
              <a:rPr lang="en-US" altLang="ko-KR" sz="1000" dirty="0"/>
              <a:t>, </a:t>
            </a:r>
            <a:r>
              <a:rPr lang="ko-KR" altLang="en-US" sz="1000" dirty="0"/>
              <a:t>기 등록여부를 확인합니다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3. </a:t>
            </a:r>
            <a:r>
              <a:rPr lang="ko-KR" altLang="en-US" sz="1000" dirty="0"/>
              <a:t>등록 대상자의 실명인증 확인 절차를 진행하기 위해 이름과 주민등록번호를 등록합니다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4. </a:t>
            </a:r>
            <a:r>
              <a:rPr lang="ko-KR" altLang="en-US" sz="1000" dirty="0"/>
              <a:t>실명확인 완료여부를 확인 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5. </a:t>
            </a:r>
            <a:r>
              <a:rPr lang="ko-KR" altLang="en-US" sz="1000" dirty="0" smtClean="0"/>
              <a:t>공급자의 </a:t>
            </a:r>
            <a:r>
              <a:rPr lang="ko-KR" altLang="en-US" sz="1000" dirty="0"/>
              <a:t>사용자 계정 등록하기 버튼을 클릭하면</a:t>
            </a:r>
            <a:r>
              <a:rPr lang="en-US" altLang="ko-KR" sz="1000" dirty="0"/>
              <a:t>, </a:t>
            </a:r>
            <a:r>
              <a:rPr lang="ko-KR" altLang="en-US" sz="1000" dirty="0"/>
              <a:t>회원정보 입력페이지로 이동합니다</a:t>
            </a:r>
            <a:r>
              <a:rPr lang="en-US" altLang="ko-KR" sz="1000" dirty="0"/>
              <a:t>.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2205038" y="5039783"/>
            <a:ext cx="21916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[ </a:t>
            </a:r>
            <a:r>
              <a:rPr lang="ko-KR" altLang="en-US" sz="1200" b="1"/>
              <a:t>이용업체 등록 조회 페이지</a:t>
            </a:r>
            <a:r>
              <a:rPr lang="en-US" altLang="ko-KR" sz="1200" b="1"/>
              <a:t>]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2192338" y="6016626"/>
            <a:ext cx="2749550" cy="31300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207" name="Oval 70"/>
          <p:cNvSpPr>
            <a:spLocks noChangeArrowheads="1"/>
          </p:cNvSpPr>
          <p:nvPr/>
        </p:nvSpPr>
        <p:spPr bwMode="auto">
          <a:xfrm>
            <a:off x="1981200" y="6102615"/>
            <a:ext cx="179388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8208" name="Oval 70"/>
          <p:cNvSpPr>
            <a:spLocks noChangeArrowheads="1"/>
          </p:cNvSpPr>
          <p:nvPr/>
        </p:nvSpPr>
        <p:spPr bwMode="auto">
          <a:xfrm>
            <a:off x="620714" y="8066617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823914" y="7834446"/>
            <a:ext cx="1957387" cy="61396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8210" name="Picture 18" descr="인증 완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7064" y="7196402"/>
            <a:ext cx="1697037" cy="1295004"/>
          </a:xfrm>
          <a:prstGeom prst="rect">
            <a:avLst/>
          </a:prstGeom>
          <a:noFill/>
        </p:spPr>
      </p:pic>
      <p:cxnSp>
        <p:nvCxnSpPr>
          <p:cNvPr id="8211" name="AutoShape 19"/>
          <p:cNvCxnSpPr>
            <a:cxnSpLocks noChangeShapeType="1"/>
            <a:stCxn id="8209" idx="3"/>
          </p:cNvCxnSpPr>
          <p:nvPr/>
        </p:nvCxnSpPr>
        <p:spPr bwMode="auto">
          <a:xfrm flipV="1">
            <a:off x="2795588" y="7844765"/>
            <a:ext cx="1641475" cy="297523"/>
          </a:xfrm>
          <a:prstGeom prst="bentConnector3">
            <a:avLst>
              <a:gd name="adj1" fmla="val 49519"/>
            </a:avLst>
          </a:prstGeom>
          <a:noFill/>
          <a:ln w="19050">
            <a:solidFill>
              <a:srgbClr val="FF0000"/>
            </a:solidFill>
            <a:prstDash val="sysDot"/>
            <a:miter lim="800000"/>
            <a:headEnd/>
            <a:tailEnd type="triangle" w="med" len="med"/>
          </a:ln>
          <a:effectLst/>
        </p:spPr>
      </p:cxnSp>
      <p:sp>
        <p:nvSpPr>
          <p:cNvPr id="8212" name="Oval 70"/>
          <p:cNvSpPr>
            <a:spLocks noChangeArrowheads="1"/>
          </p:cNvSpPr>
          <p:nvPr/>
        </p:nvSpPr>
        <p:spPr bwMode="auto">
          <a:xfrm>
            <a:off x="4257675" y="7586795"/>
            <a:ext cx="179388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2619326" y="8563638"/>
            <a:ext cx="1719262" cy="24249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215" name="Oval 70"/>
          <p:cNvSpPr>
            <a:spLocks noChangeArrowheads="1"/>
          </p:cNvSpPr>
          <p:nvPr/>
        </p:nvSpPr>
        <p:spPr bwMode="auto">
          <a:xfrm>
            <a:off x="2420888" y="8622110"/>
            <a:ext cx="179388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5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522578" y="1523403"/>
            <a:ext cx="5817837" cy="2814452"/>
            <a:chOff x="2109838" y="1644173"/>
            <a:chExt cx="5911497" cy="2814452"/>
          </a:xfrm>
        </p:grpSpPr>
        <p:pic>
          <p:nvPicPr>
            <p:cNvPr id="23" name="그림 22" descr="처음화면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09838" y="1644173"/>
              <a:ext cx="5911497" cy="2814452"/>
            </a:xfrm>
            <a:prstGeom prst="rect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</p:pic>
        <p:sp>
          <p:nvSpPr>
            <p:cNvPr id="25" name="Rectangle 7"/>
            <p:cNvSpPr>
              <a:spLocks noChangeArrowheads="1"/>
            </p:cNvSpPr>
            <p:nvPr/>
          </p:nvSpPr>
          <p:spPr bwMode="auto">
            <a:xfrm>
              <a:off x="2459818" y="2542195"/>
              <a:ext cx="332265" cy="154997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6" name="Oval 70"/>
            <p:cNvSpPr>
              <a:spLocks noChangeArrowheads="1"/>
            </p:cNvSpPr>
            <p:nvPr/>
          </p:nvSpPr>
          <p:spPr bwMode="auto">
            <a:xfrm>
              <a:off x="2775880" y="2592233"/>
              <a:ext cx="179387" cy="163381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10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2544764" y="888471"/>
            <a:ext cx="17813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200" b="1"/>
              <a:t>[ </a:t>
            </a:r>
            <a:r>
              <a:rPr lang="ko-KR" altLang="en-US" sz="1200" b="1"/>
              <a:t>회원정보 입력 페이지</a:t>
            </a:r>
            <a:r>
              <a:rPr lang="en-US" altLang="ko-KR" sz="1200" b="1"/>
              <a:t>]</a:t>
            </a:r>
          </a:p>
        </p:txBody>
      </p:sp>
      <p:pic>
        <p:nvPicPr>
          <p:cNvPr id="11293" name="Picture 29" descr="회원정보 입력"/>
          <p:cNvPicPr>
            <a:picLocks noChangeAspect="1" noChangeArrowheads="1"/>
          </p:cNvPicPr>
          <p:nvPr/>
        </p:nvPicPr>
        <p:blipFill>
          <a:blip r:embed="rId2" cstate="print"/>
          <a:srcRect b="56624"/>
          <a:stretch>
            <a:fillRect/>
          </a:stretch>
        </p:blipFill>
        <p:spPr bwMode="auto">
          <a:xfrm>
            <a:off x="371475" y="1356039"/>
            <a:ext cx="6342467" cy="5850436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356261" y="1306286"/>
            <a:ext cx="6353298" cy="59732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295" name="Oval 70"/>
          <p:cNvSpPr>
            <a:spLocks noChangeArrowheads="1"/>
          </p:cNvSpPr>
          <p:nvPr/>
        </p:nvSpPr>
        <p:spPr bwMode="auto">
          <a:xfrm>
            <a:off x="1344615" y="1356255"/>
            <a:ext cx="173618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6</a:t>
            </a:r>
          </a:p>
        </p:txBody>
      </p:sp>
      <p:sp>
        <p:nvSpPr>
          <p:cNvPr id="11300" name="Text Box 36"/>
          <p:cNvSpPr txBox="1">
            <a:spLocks noChangeArrowheads="1"/>
          </p:cNvSpPr>
          <p:nvPr/>
        </p:nvSpPr>
        <p:spPr bwMode="auto">
          <a:xfrm>
            <a:off x="522288" y="7362708"/>
            <a:ext cx="602134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000" dirty="0"/>
              <a:t> 6. </a:t>
            </a:r>
            <a:r>
              <a:rPr lang="ko-KR" altLang="en-US" sz="1000" dirty="0"/>
              <a:t>이용약관</a:t>
            </a:r>
            <a:r>
              <a:rPr lang="en-US" altLang="ko-KR" sz="1000" dirty="0"/>
              <a:t>, </a:t>
            </a:r>
            <a:r>
              <a:rPr lang="ko-KR" altLang="en-US" sz="1000" dirty="0"/>
              <a:t>개인정보 수집동의</a:t>
            </a:r>
            <a:r>
              <a:rPr lang="en-US" altLang="ko-KR" sz="1000" dirty="0"/>
              <a:t>, </a:t>
            </a:r>
            <a:r>
              <a:rPr lang="ko-KR" altLang="en-US" sz="1000" dirty="0"/>
              <a:t>개인정보 취급방침에 동의 합니다</a:t>
            </a:r>
            <a:r>
              <a:rPr lang="en-US" altLang="ko-KR" sz="1000" dirty="0" smtClean="0"/>
              <a:t>.</a:t>
            </a:r>
            <a:endParaRPr lang="en-US" altLang="ko-KR" sz="10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907" y="1023542"/>
            <a:ext cx="6446837" cy="763468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2373314" y="726546"/>
            <a:ext cx="18405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 dirty="0"/>
              <a:t>[ </a:t>
            </a:r>
            <a:r>
              <a:rPr lang="ko-KR" altLang="en-US" sz="1200" b="1" dirty="0"/>
              <a:t>회원정보 입력 페이지</a:t>
            </a:r>
            <a:r>
              <a:rPr lang="en-US" altLang="ko-KR" sz="1200" b="1" dirty="0"/>
              <a:t>]</a:t>
            </a:r>
          </a:p>
        </p:txBody>
      </p:sp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342899" y="1038226"/>
            <a:ext cx="6391275" cy="60198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295" name="Oval 70"/>
          <p:cNvSpPr>
            <a:spLocks noChangeArrowheads="1"/>
          </p:cNvSpPr>
          <p:nvPr/>
        </p:nvSpPr>
        <p:spPr bwMode="auto">
          <a:xfrm>
            <a:off x="1011239" y="1051455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7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314325" y="7181851"/>
            <a:ext cx="6407150" cy="1028699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297" name="Oval 70"/>
          <p:cNvSpPr>
            <a:spLocks noChangeArrowheads="1"/>
          </p:cNvSpPr>
          <p:nvPr/>
        </p:nvSpPr>
        <p:spPr bwMode="auto">
          <a:xfrm>
            <a:off x="1320144" y="7221166"/>
            <a:ext cx="179387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8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2682876" y="8330257"/>
            <a:ext cx="1223963" cy="30626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299" name="Oval 70"/>
          <p:cNvSpPr>
            <a:spLocks noChangeArrowheads="1"/>
          </p:cNvSpPr>
          <p:nvPr/>
        </p:nvSpPr>
        <p:spPr bwMode="auto">
          <a:xfrm>
            <a:off x="2454275" y="8405093"/>
            <a:ext cx="179388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9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11300" name="Text Box 36"/>
          <p:cNvSpPr txBox="1">
            <a:spLocks noChangeArrowheads="1"/>
          </p:cNvSpPr>
          <p:nvPr/>
        </p:nvSpPr>
        <p:spPr bwMode="auto">
          <a:xfrm>
            <a:off x="360363" y="8740378"/>
            <a:ext cx="62214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 smtClean="0"/>
              <a:t> 7</a:t>
            </a:r>
            <a:r>
              <a:rPr lang="en-US" altLang="ko-KR" sz="1000" dirty="0"/>
              <a:t>. </a:t>
            </a:r>
            <a:r>
              <a:rPr lang="ko-KR" altLang="en-US" sz="1000" dirty="0" smtClean="0"/>
              <a:t>회사정보를 확인하고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본인의 </a:t>
            </a:r>
            <a:r>
              <a:rPr lang="ko-KR" altLang="en-US" sz="1000" dirty="0"/>
              <a:t>개인정보를 입력합니다</a:t>
            </a:r>
            <a:r>
              <a:rPr lang="en-US" altLang="ko-KR" sz="1000" dirty="0" smtClean="0"/>
              <a:t>.</a:t>
            </a:r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8. </a:t>
            </a:r>
            <a:r>
              <a:rPr lang="ko-KR" altLang="en-US" sz="1000" dirty="0" smtClean="0"/>
              <a:t>반품</a:t>
            </a:r>
            <a:r>
              <a:rPr lang="en-US" altLang="ko-KR" sz="1000" dirty="0" smtClean="0"/>
              <a:t>/</a:t>
            </a:r>
            <a:r>
              <a:rPr lang="ko-KR" altLang="en-US" sz="1000" dirty="0" smtClean="0"/>
              <a:t>교환 주소를 입력합니다</a:t>
            </a:r>
            <a:r>
              <a:rPr lang="en-US" altLang="ko-KR" sz="1000" dirty="0" smtClean="0"/>
              <a:t>.</a:t>
            </a:r>
            <a:endParaRPr lang="en-US" altLang="ko-KR" sz="1000" dirty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9. </a:t>
            </a:r>
            <a:r>
              <a:rPr lang="ko-KR" altLang="en-US" sz="1000" dirty="0"/>
              <a:t>상기 내용 입력 완료 후 회원가입 완료 버튼을 클릭하면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입력값이</a:t>
            </a:r>
            <a:r>
              <a:rPr lang="ko-KR" altLang="en-US" sz="1000" dirty="0"/>
              <a:t> 저장되고 회원가입 완료 페이지로</a:t>
            </a:r>
            <a:br>
              <a:rPr lang="ko-KR" altLang="en-US" sz="1000" dirty="0"/>
            </a:br>
            <a:r>
              <a:rPr lang="ko-KR" altLang="en-US" sz="1000" dirty="0"/>
              <a:t>     이동합니다</a:t>
            </a:r>
            <a:r>
              <a:rPr lang="en-US" altLang="ko-KR" sz="1000" dirty="0"/>
              <a:t>.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451292" y="2434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2401167" y="990864"/>
            <a:ext cx="18365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200" b="1"/>
              <a:t>[ </a:t>
            </a:r>
            <a:r>
              <a:rPr lang="ko-KR" altLang="en-US" sz="1200" b="1"/>
              <a:t>회원가입 완료 페이지</a:t>
            </a:r>
            <a:r>
              <a:rPr lang="en-US" altLang="ko-KR" sz="1200" b="1"/>
              <a:t>]</a:t>
            </a:r>
          </a:p>
        </p:txBody>
      </p:sp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434867"/>
            <a:ext cx="6251576" cy="281701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3" name="Picture 21" descr="기업관리자 로그인 페이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0" y="5604802"/>
            <a:ext cx="5962650" cy="306466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76250" y="846137"/>
            <a:ext cx="15263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3. </a:t>
            </a:r>
            <a:r>
              <a:rPr lang="ko-KR" altLang="en-US" sz="1200" b="1"/>
              <a:t>사용자 계정 관리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04813" y="1148821"/>
            <a:ext cx="59039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ko-KR" altLang="en-US" sz="1000"/>
              <a:t>온라인 구매지원시스템에 가입된 사용자 계정은 기업관리자의 이용권한 설정에 따라 이용범위가</a:t>
            </a:r>
          </a:p>
          <a:p>
            <a:r>
              <a:rPr lang="ko-KR" altLang="en-US" sz="1000"/>
              <a:t>정해지며</a:t>
            </a:r>
            <a:r>
              <a:rPr lang="en-US" altLang="ko-KR" sz="1000"/>
              <a:t>, </a:t>
            </a:r>
            <a:r>
              <a:rPr lang="ko-KR" altLang="en-US" sz="1000"/>
              <a:t>사용자 관리를 하기 위해서는 기업 범용 공인인증서를 이용하여 로그인 하셔야 합니다</a:t>
            </a:r>
            <a:r>
              <a:rPr lang="en-US" altLang="ko-KR" sz="1000"/>
              <a:t>.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447676" y="4815417"/>
            <a:ext cx="60055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/>
              <a:t>1. </a:t>
            </a:r>
            <a:r>
              <a:rPr lang="ko-KR" altLang="en-US" sz="1000"/>
              <a:t>기업관리자 로그인 버튼을 클릭하여</a:t>
            </a:r>
            <a:r>
              <a:rPr lang="en-US" altLang="ko-KR" sz="1000"/>
              <a:t>, </a:t>
            </a:r>
            <a:r>
              <a:rPr lang="ko-KR" altLang="en-US" sz="1000"/>
              <a:t>로그인 페이지로 이동합니다</a:t>
            </a:r>
            <a:r>
              <a:rPr lang="en-US" altLang="ko-KR" sz="1000"/>
              <a:t>.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1916113" y="1525457"/>
            <a:ext cx="279435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[ </a:t>
            </a:r>
            <a:r>
              <a:rPr lang="ko-KR" altLang="en-US" sz="1200" b="1"/>
              <a:t>온라인 구매지원시스템 메인 페이지</a:t>
            </a:r>
            <a:r>
              <a:rPr lang="en-US" altLang="ko-KR" sz="1200" b="1"/>
              <a:t>]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447676" y="8801894"/>
            <a:ext cx="600551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 2. </a:t>
            </a:r>
            <a:r>
              <a:rPr lang="ko-KR" altLang="en-US" sz="1000" dirty="0"/>
              <a:t>기업관리자의 </a:t>
            </a:r>
            <a:r>
              <a:rPr lang="en-US" altLang="ko-KR" sz="1000" dirty="0"/>
              <a:t>ID</a:t>
            </a:r>
            <a:r>
              <a:rPr lang="ko-KR" altLang="en-US" sz="1000" dirty="0"/>
              <a:t>와 사업자등록번호를 입력합니다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3. </a:t>
            </a:r>
            <a:r>
              <a:rPr lang="ko-KR" altLang="en-US" sz="1000" dirty="0"/>
              <a:t>공인인증서 로그인 버튼을 클릭합니다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4. </a:t>
            </a:r>
            <a:r>
              <a:rPr lang="ko-KR" altLang="en-US" sz="1000" dirty="0"/>
              <a:t>해당 </a:t>
            </a:r>
            <a:r>
              <a:rPr lang="ko-KR" altLang="en-US" sz="1000" b="1" dirty="0"/>
              <a:t>범용 공인인증서</a:t>
            </a:r>
            <a:r>
              <a:rPr lang="ko-KR" altLang="en-US" sz="1000" dirty="0"/>
              <a:t>를 선택하신 후 비밀번호 확인을 통해 로그인합니다</a:t>
            </a:r>
            <a:r>
              <a:rPr lang="en-US" altLang="ko-KR" sz="1000" dirty="0"/>
              <a:t>.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205039" y="5296958"/>
            <a:ext cx="214193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[ </a:t>
            </a:r>
            <a:r>
              <a:rPr lang="ko-KR" altLang="en-US" sz="1200" b="1"/>
              <a:t>기업관리자 로그인 페이지</a:t>
            </a:r>
            <a:r>
              <a:rPr lang="en-US" altLang="ko-KR" sz="1200" b="1"/>
              <a:t>]</a:t>
            </a: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2133601" y="7162933"/>
            <a:ext cx="2879725" cy="54689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325" name="Oval 70"/>
          <p:cNvSpPr>
            <a:spLocks noChangeArrowheads="1"/>
          </p:cNvSpPr>
          <p:nvPr/>
        </p:nvSpPr>
        <p:spPr bwMode="auto">
          <a:xfrm>
            <a:off x="1916114" y="7312555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2</a:t>
            </a:r>
          </a:p>
        </p:txBody>
      </p:sp>
      <p:cxnSp>
        <p:nvCxnSpPr>
          <p:cNvPr id="13329" name="AutoShape 17"/>
          <p:cNvCxnSpPr>
            <a:cxnSpLocks noChangeShapeType="1"/>
            <a:stCxn id="13331" idx="3"/>
          </p:cNvCxnSpPr>
          <p:nvPr/>
        </p:nvCxnSpPr>
        <p:spPr bwMode="auto">
          <a:xfrm flipV="1">
            <a:off x="4019551" y="7943719"/>
            <a:ext cx="1704975" cy="292365"/>
          </a:xfrm>
          <a:prstGeom prst="bentConnector2">
            <a:avLst/>
          </a:prstGeom>
          <a:noFill/>
          <a:ln w="19050">
            <a:solidFill>
              <a:srgbClr val="FF0000"/>
            </a:solidFill>
            <a:prstDash val="sysDot"/>
            <a:miter lim="800000"/>
            <a:headEnd/>
            <a:tailEnd type="triangle" w="med" len="med"/>
          </a:ln>
          <a:effectLst/>
        </p:spPr>
      </p:cxnSp>
      <p:sp>
        <p:nvSpPr>
          <p:cNvPr id="13330" name="Oval 70"/>
          <p:cNvSpPr>
            <a:spLocks noChangeArrowheads="1"/>
          </p:cNvSpPr>
          <p:nvPr/>
        </p:nvSpPr>
        <p:spPr bwMode="auto">
          <a:xfrm>
            <a:off x="5792789" y="8002191"/>
            <a:ext cx="179387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13331" name="Rectangle 19"/>
          <p:cNvSpPr>
            <a:spLocks noChangeArrowheads="1"/>
          </p:cNvSpPr>
          <p:nvPr/>
        </p:nvSpPr>
        <p:spPr bwMode="auto">
          <a:xfrm>
            <a:off x="2862263" y="8100219"/>
            <a:ext cx="1143000" cy="27000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332" name="Oval 70"/>
          <p:cNvSpPr>
            <a:spLocks noChangeArrowheads="1"/>
          </p:cNvSpPr>
          <p:nvPr/>
        </p:nvSpPr>
        <p:spPr bwMode="auto">
          <a:xfrm>
            <a:off x="2636839" y="8151813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3</a:t>
            </a:r>
          </a:p>
        </p:txBody>
      </p:sp>
      <p:pic>
        <p:nvPicPr>
          <p:cNvPr id="13334" name="Picture 22" descr="공인인증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4764" y="6149976"/>
            <a:ext cx="1279525" cy="1793743"/>
          </a:xfrm>
          <a:prstGeom prst="rect">
            <a:avLst/>
          </a:prstGeom>
          <a:noFill/>
        </p:spPr>
      </p:pic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  <p:pic>
        <p:nvPicPr>
          <p:cNvPr id="22" name="그림 21" descr="처음화면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5826" y="1825325"/>
            <a:ext cx="5969479" cy="2814452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823941" y="2783732"/>
            <a:ext cx="1013485" cy="24414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4" name="Oval 70"/>
          <p:cNvSpPr>
            <a:spLocks noChangeArrowheads="1"/>
          </p:cNvSpPr>
          <p:nvPr/>
        </p:nvSpPr>
        <p:spPr bwMode="auto">
          <a:xfrm>
            <a:off x="1384375" y="2635362"/>
            <a:ext cx="180995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>
                <a:solidFill>
                  <a:srgbClr val="FFFFFF"/>
                </a:solidFill>
              </a:rPr>
              <a:t>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2" name="Picture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3" y="5187026"/>
            <a:ext cx="6153665" cy="394744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1981511" y="737263"/>
            <a:ext cx="269336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ko-KR" sz="1200" b="1" dirty="0"/>
              <a:t>[ </a:t>
            </a:r>
            <a:r>
              <a:rPr lang="ko-KR" altLang="en-US" sz="1200" b="1" dirty="0"/>
              <a:t>기업관리자 로그인 후 메인 페이지</a:t>
            </a:r>
            <a:r>
              <a:rPr lang="en-US" altLang="ko-KR" sz="1200" b="1" dirty="0"/>
              <a:t>]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447676" y="4637617"/>
            <a:ext cx="60055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 5. My Page </a:t>
            </a:r>
            <a:r>
              <a:rPr lang="ko-KR" altLang="en-US" sz="1000" dirty="0"/>
              <a:t>메뉴를 선택하여</a:t>
            </a:r>
            <a:r>
              <a:rPr lang="en-US" altLang="ko-KR" sz="1000" dirty="0"/>
              <a:t>, My Page</a:t>
            </a:r>
            <a:r>
              <a:rPr lang="ko-KR" altLang="en-US" sz="1000" dirty="0"/>
              <a:t>로 이동합니다</a:t>
            </a:r>
            <a:r>
              <a:rPr lang="en-US" altLang="ko-KR" sz="1000" dirty="0"/>
              <a:t>.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425451" y="9172973"/>
            <a:ext cx="60055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 6. My Page</a:t>
            </a:r>
            <a:r>
              <a:rPr lang="ko-KR" altLang="en-US" sz="1000" dirty="0"/>
              <a:t>에서 </a:t>
            </a:r>
            <a:r>
              <a:rPr lang="ko-KR" altLang="en-US" sz="1000" b="1" dirty="0"/>
              <a:t>사용자관리</a:t>
            </a:r>
            <a:r>
              <a:rPr lang="ko-KR" altLang="en-US" sz="1000" dirty="0"/>
              <a:t> 메뉴를 선택합니다</a:t>
            </a:r>
            <a:r>
              <a:rPr lang="en-US" altLang="ko-KR" sz="1000" dirty="0"/>
              <a:t>.</a:t>
            </a: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2469800" y="4889369"/>
            <a:ext cx="18453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ko-KR" sz="1200" b="1"/>
              <a:t>[ </a:t>
            </a:r>
            <a:r>
              <a:rPr lang="ko-KR" altLang="en-US" sz="1200" b="1"/>
              <a:t>기업관리자 </a:t>
            </a:r>
            <a:r>
              <a:rPr lang="en-US" altLang="ko-KR" sz="1200" b="1"/>
              <a:t>My Page ]</a:t>
            </a:r>
          </a:p>
        </p:txBody>
      </p:sp>
      <p:sp>
        <p:nvSpPr>
          <p:cNvPr id="7190" name="Rectangle 22"/>
          <p:cNvSpPr>
            <a:spLocks noChangeArrowheads="1"/>
          </p:cNvSpPr>
          <p:nvPr/>
        </p:nvSpPr>
        <p:spPr bwMode="auto">
          <a:xfrm>
            <a:off x="549276" y="7658094"/>
            <a:ext cx="525463" cy="21325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191" name="Oval 70"/>
          <p:cNvSpPr>
            <a:spLocks noChangeArrowheads="1"/>
          </p:cNvSpPr>
          <p:nvPr/>
        </p:nvSpPr>
        <p:spPr bwMode="auto">
          <a:xfrm>
            <a:off x="1124853" y="7658706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>
                <a:solidFill>
                  <a:srgbClr val="FFFFFF"/>
                </a:solidFill>
              </a:rPr>
              <a:t>6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  <p:pic>
        <p:nvPicPr>
          <p:cNvPr id="17" name="그림 16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3082" y="1064130"/>
            <a:ext cx="6098874" cy="333029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4830792" y="1331383"/>
            <a:ext cx="890111" cy="2270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9" name="Oval 70"/>
          <p:cNvSpPr>
            <a:spLocks noChangeArrowheads="1"/>
          </p:cNvSpPr>
          <p:nvPr/>
        </p:nvSpPr>
        <p:spPr bwMode="auto">
          <a:xfrm>
            <a:off x="4624297" y="1336329"/>
            <a:ext cx="179388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>
                <a:solidFill>
                  <a:srgbClr val="FFFFFF"/>
                </a:solidFill>
              </a:rPr>
              <a:t>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1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289" y="4160253"/>
            <a:ext cx="6048672" cy="4529931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0260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156" y="1117915"/>
            <a:ext cx="6050806" cy="2106234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356142" y="727738"/>
            <a:ext cx="204094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ko-KR" sz="1200" b="1"/>
              <a:t>[ </a:t>
            </a:r>
            <a:r>
              <a:rPr lang="ko-KR" altLang="en-US" sz="1200" b="1"/>
              <a:t>사용자 계정 목록 페이지</a:t>
            </a:r>
            <a:r>
              <a:rPr lang="en-US" altLang="ko-KR" sz="1200" b="1"/>
              <a:t>]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95301" y="3348700"/>
            <a:ext cx="60055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/>
              <a:t>7. </a:t>
            </a:r>
            <a:r>
              <a:rPr lang="ko-KR" altLang="en-US" sz="1000"/>
              <a:t>사용자 계정 목록에서 이용권한 정보를 수정할 사용자를 선택하고</a:t>
            </a:r>
            <a:r>
              <a:rPr lang="en-US" altLang="ko-KR" sz="1000"/>
              <a:t>, </a:t>
            </a:r>
            <a:r>
              <a:rPr lang="ko-KR" altLang="en-US" sz="1000"/>
              <a:t>수정버튼을 클릭하여 </a:t>
            </a:r>
          </a:p>
          <a:p>
            <a:r>
              <a:rPr lang="ko-KR" altLang="en-US" sz="1000"/>
              <a:t>   수정페이지로 이동합니다</a:t>
            </a:r>
            <a:r>
              <a:rPr lang="en-US" altLang="ko-KR" sz="1000"/>
              <a:t>.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252111" y="2835574"/>
            <a:ext cx="531812" cy="268031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246" name="Oval 70"/>
          <p:cNvSpPr>
            <a:spLocks noChangeArrowheads="1"/>
          </p:cNvSpPr>
          <p:nvPr/>
        </p:nvSpPr>
        <p:spPr bwMode="auto">
          <a:xfrm>
            <a:off x="5433087" y="2653277"/>
            <a:ext cx="179387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7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2089461" y="3862916"/>
            <a:ext cx="269336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ko-KR" sz="1200" b="1"/>
              <a:t>[ </a:t>
            </a:r>
            <a:r>
              <a:rPr lang="ko-KR" altLang="en-US" sz="1200" b="1"/>
              <a:t>사용자 계정 이용권한 수정 페이지</a:t>
            </a:r>
            <a:r>
              <a:rPr lang="en-US" altLang="ko-KR" sz="1200" b="1"/>
              <a:t>]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2612530" y="7202591"/>
            <a:ext cx="3888431" cy="70207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250" name="Oval 70"/>
          <p:cNvSpPr>
            <a:spLocks noChangeArrowheads="1"/>
          </p:cNvSpPr>
          <p:nvPr/>
        </p:nvSpPr>
        <p:spPr bwMode="auto">
          <a:xfrm>
            <a:off x="596305" y="6649168"/>
            <a:ext cx="179388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>
                <a:solidFill>
                  <a:srgbClr val="FFFFFF"/>
                </a:solidFill>
              </a:rPr>
              <a:t>8</a:t>
            </a:r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4748453" y="8176543"/>
            <a:ext cx="791691" cy="31203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252" name="Oval 70"/>
          <p:cNvSpPr>
            <a:spLocks noChangeArrowheads="1"/>
          </p:cNvSpPr>
          <p:nvPr/>
        </p:nvSpPr>
        <p:spPr bwMode="auto">
          <a:xfrm>
            <a:off x="4521373" y="8243477"/>
            <a:ext cx="179388" cy="163381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solidFill>
                  <a:srgbClr val="FFFFFF"/>
                </a:solidFill>
              </a:rPr>
              <a:t>10</a:t>
            </a:r>
            <a:endParaRPr lang="en-US" altLang="ko-KR" sz="1000" b="1" dirty="0">
              <a:solidFill>
                <a:srgbClr val="FFFFFF"/>
              </a:solidFill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473076" y="8793147"/>
            <a:ext cx="600551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1000" dirty="0"/>
              <a:t> 8. </a:t>
            </a:r>
            <a:r>
              <a:rPr lang="ko-KR" altLang="en-US" sz="1000" dirty="0"/>
              <a:t>해당 사용자의 전체적인 사용여부를 설정합니다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9. </a:t>
            </a:r>
            <a:r>
              <a:rPr lang="ko-KR" altLang="en-US" sz="1000" dirty="0" smtClean="0"/>
              <a:t>해당 </a:t>
            </a:r>
            <a:r>
              <a:rPr lang="ko-KR" altLang="en-US" sz="1000" dirty="0"/>
              <a:t>사용자가 </a:t>
            </a:r>
            <a:r>
              <a:rPr lang="ko-KR" altLang="en-US" sz="1000" dirty="0" smtClean="0"/>
              <a:t>판매업무 </a:t>
            </a:r>
            <a:r>
              <a:rPr lang="ko-KR" altLang="en-US" sz="1000" dirty="0"/>
              <a:t>또는 회계업무에 대한 사용권한 부여를 설정합니다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10. </a:t>
            </a:r>
            <a:r>
              <a:rPr lang="ko-KR" altLang="en-US" sz="1000" dirty="0"/>
              <a:t>사용권한 설정 완료 후 저장 버튼을 클릭하면</a:t>
            </a:r>
            <a:r>
              <a:rPr lang="en-US" altLang="ko-KR" sz="1000" dirty="0"/>
              <a:t>, </a:t>
            </a:r>
            <a:r>
              <a:rPr lang="ko-KR" altLang="en-US" sz="1000" dirty="0"/>
              <a:t>설정 값이 저장되고</a:t>
            </a:r>
            <a:r>
              <a:rPr lang="en-US" altLang="ko-KR" sz="1000" dirty="0"/>
              <a:t>, </a:t>
            </a:r>
            <a:r>
              <a:rPr lang="ko-KR" altLang="en-US" sz="1000" dirty="0"/>
              <a:t>목록페이지로 이동합니다</a:t>
            </a:r>
            <a:r>
              <a:rPr lang="en-US" altLang="ko-KR" sz="1000" dirty="0"/>
              <a:t>.</a:t>
            </a:r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596901" y="6890557"/>
            <a:ext cx="1871613" cy="10141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258" name="Oval 70"/>
          <p:cNvSpPr>
            <a:spLocks noChangeArrowheads="1"/>
          </p:cNvSpPr>
          <p:nvPr/>
        </p:nvSpPr>
        <p:spPr bwMode="auto">
          <a:xfrm>
            <a:off x="3476625" y="7039211"/>
            <a:ext cx="179388" cy="16338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000" b="1" dirty="0">
                <a:solidFill>
                  <a:srgbClr val="FFFFFF"/>
                </a:solidFill>
              </a:rPr>
              <a:t>9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479867" y="43392"/>
            <a:ext cx="2441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온라인 구매지원시스템 이용안내</a:t>
            </a: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3977225" y="334219"/>
            <a:ext cx="28809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이용업체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j-ea"/>
                <a:ea typeface="+mj-ea"/>
              </a:rPr>
              <a:t>공급업체</a:t>
            </a:r>
            <a:r>
              <a: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lang="ko-KR" altLang="en-US" sz="1200" b="1" dirty="0">
                <a:solidFill>
                  <a:schemeClr val="bg1"/>
                </a:solidFill>
                <a:latin typeface="+mj-ea"/>
                <a:ea typeface="+mj-ea"/>
              </a:rPr>
              <a:t>및 사용자 계정 등록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HY헤드라인M"/>
        <a:ea typeface="HY헤드라인M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5969</TotalTime>
  <Words>1179</Words>
  <Application>Microsoft Office PowerPoint</Application>
  <PresentationFormat>A4 용지(210x297mm)</PresentationFormat>
  <Paragraphs>198</Paragraphs>
  <Slides>15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1_기본 디자인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telesvc</dc:creator>
  <cp:lastModifiedBy>USER</cp:lastModifiedBy>
  <cp:revision>630</cp:revision>
  <dcterms:created xsi:type="dcterms:W3CDTF">2008-11-06T07:19:51Z</dcterms:created>
  <dcterms:modified xsi:type="dcterms:W3CDTF">2014-02-17T05:28:36Z</dcterms:modified>
</cp:coreProperties>
</file>